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61" r:id="rId2"/>
    <p:sldId id="297" r:id="rId3"/>
    <p:sldId id="338" r:id="rId4"/>
    <p:sldId id="337" r:id="rId5"/>
    <p:sldId id="472" r:id="rId6"/>
    <p:sldId id="473" r:id="rId7"/>
    <p:sldId id="474" r:id="rId8"/>
    <p:sldId id="475" r:id="rId9"/>
    <p:sldId id="480" r:id="rId10"/>
    <p:sldId id="299" r:id="rId11"/>
    <p:sldId id="476" r:id="rId12"/>
    <p:sldId id="512" r:id="rId13"/>
    <p:sldId id="477" r:id="rId14"/>
    <p:sldId id="479" r:id="rId15"/>
    <p:sldId id="481" r:id="rId16"/>
    <p:sldId id="486" r:id="rId17"/>
    <p:sldId id="487" r:id="rId18"/>
    <p:sldId id="482" r:id="rId19"/>
    <p:sldId id="483" r:id="rId20"/>
    <p:sldId id="484" r:id="rId21"/>
    <p:sldId id="485" r:id="rId22"/>
    <p:sldId id="488" r:id="rId23"/>
    <p:sldId id="280" r:id="rId24"/>
    <p:sldId id="513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66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66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66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66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CCFF"/>
    <a:srgbClr val="0000FF"/>
    <a:srgbClr val="0066FF"/>
    <a:srgbClr val="66FF66"/>
    <a:srgbClr val="FF3300"/>
    <a:srgbClr val="CC00C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5" autoAdjust="0"/>
    <p:restoredTop sz="95216" autoAdjust="0"/>
  </p:normalViewPr>
  <p:slideViewPr>
    <p:cSldViewPr>
      <p:cViewPr varScale="1">
        <p:scale>
          <a:sx n="65" d="100"/>
          <a:sy n="65" d="100"/>
        </p:scale>
        <p:origin x="88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FCC41-DA5D-4CE1-8720-0112979FCB9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98D43-2E8E-421C-93D3-BEF9BFA0C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4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72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9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9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EFBF9-3B27-4E09-BFE9-130E84270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32524-45C0-461C-87EB-ACEBFED83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40FD7-46A7-4D49-AB20-88969D50C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70430-BD2F-4B40-8327-6138176FC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9C8A6-94D8-4265-BF1B-A8E70E368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5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5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5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5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5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5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5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5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5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5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5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5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5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5"/>
            </a:p>
          </p:txBody>
        </p:sp>
      </p:grpSp>
    </p:spTree>
    <p:extLst>
      <p:ext uri="{BB962C8B-B14F-4D97-AF65-F5344CB8AC3E}">
        <p14:creationId xmlns:p14="http://schemas.microsoft.com/office/powerpoint/2010/main" val="215996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A6D94-9DD5-4B76-A261-74699BF96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8D137-A91F-4CAA-942A-1D99419CD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8DEEF-C743-4806-8E6A-06B8EAB85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2297B-0065-4D65-BDE6-A180C3FB2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7E67F-C50C-4933-9087-806678D38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70C23-7B47-4451-AF6D-CAAF0CDFF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06E3A-C82D-4E63-94BF-AF8364BF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ED12F-D88A-4839-B1E6-320280907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355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6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6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7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7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7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7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F024B2D-2B74-4FA7-A054-9B3390ECD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9" r:id="rId14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35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3" grpId="0"/>
      <p:bldP spid="23574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57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57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57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57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57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otrip.vn/blog/phan-xi-pang-va-nhung-dieu-can-biet" TargetMode="Externa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xmlns="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78" y="3390901"/>
            <a:ext cx="2881662" cy="2309656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xmlns="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37" y="5476565"/>
            <a:ext cx="6212564" cy="524185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xmlns="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6565"/>
            <a:ext cx="5935911" cy="524185"/>
          </a:xfrm>
          <a:prstGeom prst="rect">
            <a:avLst/>
          </a:prstGeom>
        </p:spPr>
      </p:pic>
      <p:pic>
        <p:nvPicPr>
          <p:cNvPr id="332" name="图片 331">
            <a:extLst>
              <a:ext uri="{FF2B5EF4-FFF2-40B4-BE49-F238E27FC236}">
                <a16:creationId xmlns:a16="http://schemas.microsoft.com/office/drawing/2014/main" xmlns="" id="{EB2DF17D-C5CC-49B2-8406-C457717141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10" y="2784881"/>
            <a:ext cx="2301177" cy="2755900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xmlns="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06481"/>
            <a:ext cx="1375161" cy="1294269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xmlns="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5263272"/>
            <a:ext cx="3505199" cy="548153"/>
          </a:xfrm>
          <a:prstGeom prst="rect">
            <a:avLst/>
          </a:prstGeom>
        </p:spPr>
      </p:pic>
      <p:pic>
        <p:nvPicPr>
          <p:cNvPr id="338" name="图片 337">
            <a:extLst>
              <a:ext uri="{FF2B5EF4-FFF2-40B4-BE49-F238E27FC236}">
                <a16:creationId xmlns:a16="http://schemas.microsoft.com/office/drawing/2014/main" xmlns="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90" y="1058606"/>
            <a:ext cx="6533856" cy="1338799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xmlns="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77" y="4670831"/>
            <a:ext cx="3619434" cy="124398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5AC0A4C3-70BA-4369-A67A-92D5018B8DF0}"/>
              </a:ext>
            </a:extLst>
          </p:cNvPr>
          <p:cNvSpPr txBox="1"/>
          <p:nvPr/>
        </p:nvSpPr>
        <p:spPr>
          <a:xfrm>
            <a:off x="2301178" y="553828"/>
            <a:ext cx="473401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sz="4500" b="1" dirty="0">
              <a:solidFill>
                <a:srgbClr val="00B050"/>
              </a:solidFill>
              <a:latin typeface="HP001 4 hàng" panose="020B0603050302020204" pitchFamily="34" charset="-93"/>
              <a:ea typeface="微软雅黑"/>
            </a:endParaRP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sz="4500" b="1" dirty="0">
              <a:solidFill>
                <a:srgbClr val="00B050"/>
              </a:solidFill>
              <a:latin typeface="HP001 4 hàng" panose="020B0603050302020204" pitchFamily="34" charset="-93"/>
              <a:ea typeface="微软雅黑"/>
            </a:endParaRP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NZ" sz="4500" b="1" dirty="0">
              <a:solidFill>
                <a:srgbClr val="FF0000"/>
              </a:solidFill>
              <a:latin typeface="HP001 4 hàng" panose="020B0603050302020204" pitchFamily="34" charset="-93"/>
              <a:ea typeface="微软雅黑"/>
            </a:endParaRPr>
          </a:p>
        </p:txBody>
      </p:sp>
      <p:pic>
        <p:nvPicPr>
          <p:cNvPr id="12" name="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0" b="64444"/>
          <a:stretch/>
        </p:blipFill>
        <p:spPr>
          <a:xfrm>
            <a:off x="0" y="857250"/>
            <a:ext cx="1200150" cy="1200150"/>
          </a:xfrm>
          <a:prstGeom prst="rect">
            <a:avLst/>
          </a:prstGeom>
        </p:spPr>
      </p:pic>
      <p:pic>
        <p:nvPicPr>
          <p:cNvPr id="13" name="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32474" r="80000" b="43585"/>
          <a:stretch/>
        </p:blipFill>
        <p:spPr>
          <a:xfrm>
            <a:off x="3443478" y="3943350"/>
            <a:ext cx="954809" cy="831342"/>
          </a:xfrm>
          <a:prstGeom prst="rect">
            <a:avLst/>
          </a:prstGeom>
        </p:spPr>
      </p:pic>
      <p:pic>
        <p:nvPicPr>
          <p:cNvPr id="14" name="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5689" r="54000" b="64444"/>
          <a:stretch/>
        </p:blipFill>
        <p:spPr>
          <a:xfrm>
            <a:off x="685800" y="3257550"/>
            <a:ext cx="737508" cy="1055976"/>
          </a:xfrm>
          <a:prstGeom prst="rect">
            <a:avLst/>
          </a:prstGeom>
        </p:spPr>
      </p:pic>
      <p:pic>
        <p:nvPicPr>
          <p:cNvPr id="15" name="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3" t="3081" r="19867" b="71083"/>
          <a:stretch/>
        </p:blipFill>
        <p:spPr>
          <a:xfrm>
            <a:off x="8327898" y="971550"/>
            <a:ext cx="701802" cy="944400"/>
          </a:xfrm>
          <a:prstGeom prst="rect">
            <a:avLst/>
          </a:prstGeom>
        </p:spPr>
      </p:pic>
      <p:pic>
        <p:nvPicPr>
          <p:cNvPr id="16" name="1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3" t="32474" r="14267" b="22252"/>
          <a:stretch/>
        </p:blipFill>
        <p:spPr>
          <a:xfrm>
            <a:off x="6900687" y="2851012"/>
            <a:ext cx="2300464" cy="3149739"/>
          </a:xfrm>
          <a:prstGeom prst="rect">
            <a:avLst/>
          </a:prstGeom>
        </p:spPr>
      </p:pic>
      <p:sp>
        <p:nvSpPr>
          <p:cNvPr id="18" name="WordArt 19">
            <a:extLst>
              <a:ext uri="{FF2B5EF4-FFF2-40B4-BE49-F238E27FC236}">
                <a16:creationId xmlns:a16="http://schemas.microsoft.com/office/drawing/2014/main" xmlns="" id="{7300C93D-9AAA-4B4B-98BA-5EDD34F86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11286" y="1628087"/>
            <a:ext cx="3200402" cy="5925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289323"/>
            <a:r>
              <a:rPr lang="vi-VN" sz="1139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Môn Địa Lý</a:t>
            </a:r>
            <a:endParaRPr lang="vi-VN" sz="1139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9" name="WordArt 20">
            <a:extLst>
              <a:ext uri="{FF2B5EF4-FFF2-40B4-BE49-F238E27FC236}">
                <a16:creationId xmlns:a16="http://schemas.microsoft.com/office/drawing/2014/main" xmlns="" id="{3D93A3AC-4DB8-4C08-8D20-34DD9A1367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20330" y="2549281"/>
            <a:ext cx="1361206" cy="3095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4350" eaLnBrk="1" hangingPunct="1"/>
            <a:r>
              <a:rPr lang="en-US" sz="1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4</a:t>
            </a:r>
          </a:p>
        </p:txBody>
      </p:sp>
      <p:sp>
        <p:nvSpPr>
          <p:cNvPr id="20" name="WordArt 20">
            <a:extLst>
              <a:ext uri="{FF2B5EF4-FFF2-40B4-BE49-F238E27FC236}">
                <a16:creationId xmlns:a16="http://schemas.microsoft.com/office/drawing/2014/main" xmlns="" id="{0D8E2EBC-59B1-420A-B0F9-E2D79F10E1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42695" y="3382856"/>
            <a:ext cx="2857500" cy="4692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4350" eaLnBrk="1" hangingPunct="1"/>
            <a:r>
              <a:rPr lang="en-US" sz="1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en-US" sz="1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1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407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Text Box 7">
            <a:extLst>
              <a:ext uri="{FF2B5EF4-FFF2-40B4-BE49-F238E27FC236}">
                <a16:creationId xmlns:a16="http://schemas.microsoft.com/office/drawing/2014/main" xmlns="" id="{368D951B-5956-4989-BC98-E43C28ACC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05" y="304800"/>
            <a:ext cx="8891984" cy="106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9" tIns="40819" rIns="81639" bIns="40819">
            <a:spAutoFit/>
          </a:bodyPr>
          <a:lstStyle>
            <a:lvl1pPr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7030A0"/>
                </a:solidFill>
                <a:latin typeface="Times New Roman" panose="02020603050405020304" pitchFamily="18" charset="0"/>
              </a:rPr>
              <a:t>2. Đặc điểm thiên nhiên</a:t>
            </a:r>
            <a:r>
              <a:rPr lang="vi-VN" altLang="en-US" sz="3200" b="1">
                <a:solidFill>
                  <a:srgbClr val="7030A0"/>
                </a:solidFill>
                <a:latin typeface="Times New Roman" panose="02020603050405020304" pitchFamily="18" charset="0"/>
              </a:rPr>
              <a:t> và hoạt động của con người ở dãy núi Hoàng Liên Sơn và Tây Nguyên</a:t>
            </a:r>
            <a:endParaRPr lang="en-US" altLang="en-US" sz="3200" b="1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6F609BDF-AC23-4957-AC4B-47E671A38E72}"/>
              </a:ext>
            </a:extLst>
          </p:cNvPr>
          <p:cNvSpPr/>
          <p:nvPr/>
        </p:nvSpPr>
        <p:spPr>
          <a:xfrm>
            <a:off x="457399" y="1905000"/>
            <a:ext cx="8180322" cy="800100"/>
          </a:xfrm>
          <a:prstGeom prst="roundRect">
            <a:avLst/>
          </a:prstGeom>
          <a:gradFill>
            <a:gsLst>
              <a:gs pos="0">
                <a:schemeClr val="accent4">
                  <a:shade val="51000"/>
                  <a:satMod val="130000"/>
                </a:schemeClr>
              </a:gs>
              <a:gs pos="51000">
                <a:srgbClr val="CC00CC"/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8900000" scaled="1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1639" tIns="40819" rIns="81639" bIns="40819" anchor="ctr"/>
          <a:lstStyle/>
          <a:p>
            <a:pPr algn="just" eaLnBrk="1" hangingPunct="1">
              <a:defRPr/>
            </a:pPr>
            <a:r>
              <a:rPr lang="vi-VN" sz="2875" b="1">
                <a:solidFill>
                  <a:schemeClr val="bg1"/>
                </a:solidFill>
                <a:latin typeface="Times New Roman" pitchFamily="18" charset="0"/>
              </a:rPr>
              <a:t>a) </a:t>
            </a:r>
            <a:r>
              <a:rPr lang="en-US" sz="2875" b="1">
                <a:solidFill>
                  <a:schemeClr val="bg1"/>
                </a:solidFill>
                <a:latin typeface="Times New Roman" pitchFamily="18" charset="0"/>
              </a:rPr>
              <a:t>Đặc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điểm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thiên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nhiên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dãy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núi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Hoàng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Liên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Sơn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Tây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Nguyên</a:t>
            </a:r>
            <a:endParaRPr lang="en-US" sz="2875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5568" name="Group 32">
            <a:extLst>
              <a:ext uri="{FF2B5EF4-FFF2-40B4-BE49-F238E27FC236}">
                <a16:creationId xmlns:a16="http://schemas.microsoft.com/office/drawing/2014/main" xmlns="" id="{65FF6408-CB4E-4F5A-BE38-BD17ABF76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16558"/>
              </p:ext>
            </p:extLst>
          </p:nvPr>
        </p:nvGraphicFramePr>
        <p:xfrm>
          <a:off x="304602" y="3352800"/>
          <a:ext cx="8586390" cy="2758641"/>
        </p:xfrm>
        <a:graphic>
          <a:graphicData uri="http://schemas.openxmlformats.org/drawingml/2006/table">
            <a:tbl>
              <a:tblPr/>
              <a:tblGrid>
                <a:gridCol w="1638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2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256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1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Ñaëc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ñieåm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thieân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nhieân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Hoaøng Lieân Sôn</a:t>
                      </a: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Taây Nguyeân </a:t>
                      </a: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4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Ñòa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hình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5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Khí haäu</a:t>
                      </a: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1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172200" cy="7239000"/>
          </a:xfrm>
          <a:noFill/>
        </p:spPr>
      </p:pic>
      <p:graphicFrame>
        <p:nvGraphicFramePr>
          <p:cNvPr id="350359" name="Group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613100"/>
              </p:ext>
            </p:extLst>
          </p:nvPr>
        </p:nvGraphicFramePr>
        <p:xfrm>
          <a:off x="4219575" y="428625"/>
          <a:ext cx="4800600" cy="6054726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§Æc ®iÓm thiªn nhiªn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§Þa h×nh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KhÝ hËu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 Liªn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1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405" name="AutoShape 142"/>
          <p:cNvSpPr>
            <a:spLocks noChangeArrowheads="1"/>
          </p:cNvSpPr>
          <p:nvPr/>
        </p:nvSpPr>
        <p:spPr bwMode="auto">
          <a:xfrm rot="1722902">
            <a:off x="1235075" y="1593850"/>
            <a:ext cx="3135313" cy="257175"/>
          </a:xfrm>
          <a:prstGeom prst="leftArrow">
            <a:avLst>
              <a:gd name="adj1" fmla="val 50000"/>
              <a:gd name="adj2" fmla="val 304784"/>
            </a:avLst>
          </a:prstGeom>
          <a:solidFill>
            <a:srgbClr val="FFFD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6406" name="AutoShape 143"/>
          <p:cNvSpPr>
            <a:spLocks noChangeArrowheads="1"/>
          </p:cNvSpPr>
          <p:nvPr/>
        </p:nvSpPr>
        <p:spPr bwMode="auto">
          <a:xfrm rot="1722902">
            <a:off x="3281363" y="4386263"/>
            <a:ext cx="850900" cy="227012"/>
          </a:xfrm>
          <a:prstGeom prst="leftArrow">
            <a:avLst>
              <a:gd name="adj1" fmla="val 50000"/>
              <a:gd name="adj2" fmla="val 93707"/>
            </a:avLst>
          </a:prstGeom>
          <a:solidFill>
            <a:srgbClr val="FFFD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6407" name="Text Box 145"/>
          <p:cNvSpPr txBox="1">
            <a:spLocks noChangeArrowheads="1"/>
          </p:cNvSpPr>
          <p:nvPr/>
        </p:nvSpPr>
        <p:spPr bwMode="auto">
          <a:xfrm>
            <a:off x="457200" y="4953000"/>
            <a:ext cx="2819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6408" name="Text Box 146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50355" name="Text Box 147"/>
          <p:cNvSpPr txBox="1">
            <a:spLocks noChangeArrowheads="1"/>
          </p:cNvSpPr>
          <p:nvPr/>
        </p:nvSpPr>
        <p:spPr bwMode="auto">
          <a:xfrm>
            <a:off x="5867400" y="1257300"/>
            <a:ext cx="1676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Dãy núi cao, </a:t>
            </a:r>
            <a:r>
              <a:rPr lang="vi-VN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ồ sộ, nhiều </a:t>
            </a:r>
            <a:r>
              <a:rPr lang="vi-VN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ỉnh nhọn, s</a:t>
            </a:r>
            <a:r>
              <a:rPr lang="vi-VN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ư</a:t>
            </a:r>
            <a:r>
              <a:rPr lang="en-US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ờn núi rất dốc, thung lũng th</a:t>
            </a:r>
            <a:r>
              <a:rPr lang="vi-VN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ư</a:t>
            </a:r>
            <a:r>
              <a:rPr lang="en-US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ờng hẹp và sâu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.</a:t>
            </a:r>
          </a:p>
        </p:txBody>
      </p:sp>
      <p:sp>
        <p:nvSpPr>
          <p:cNvPr id="350356" name="Text Box 148"/>
          <p:cNvSpPr txBox="1">
            <a:spLocks noChangeArrowheads="1"/>
          </p:cNvSpPr>
          <p:nvPr/>
        </p:nvSpPr>
        <p:spPr bwMode="auto">
          <a:xfrm>
            <a:off x="5886450" y="3562350"/>
            <a:ext cx="14478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Vùng </a:t>
            </a:r>
            <a:r>
              <a:rPr lang="vi-VN" sz="200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200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ất cao, rộng lớn gồm các cao nguyên xếp tầng cao thấp khác nhau.</a:t>
            </a:r>
          </a:p>
          <a:p>
            <a:pPr>
              <a:spcBef>
                <a:spcPct val="50000"/>
              </a:spcBef>
              <a:defRPr/>
            </a:pPr>
            <a:endParaRPr lang="en-US" sz="2000">
              <a:latin typeface="Arial"/>
            </a:endParaRPr>
          </a:p>
        </p:txBody>
      </p:sp>
      <p:sp>
        <p:nvSpPr>
          <p:cNvPr id="16411" name="Text Box 149"/>
          <p:cNvSpPr txBox="1">
            <a:spLocks noChangeArrowheads="1"/>
          </p:cNvSpPr>
          <p:nvPr/>
        </p:nvSpPr>
        <p:spPr bwMode="auto">
          <a:xfrm>
            <a:off x="1066800" y="35052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50360" name="Text Box 152"/>
          <p:cNvSpPr txBox="1">
            <a:spLocks noChangeArrowheads="1"/>
          </p:cNvSpPr>
          <p:nvPr/>
        </p:nvSpPr>
        <p:spPr bwMode="auto">
          <a:xfrm>
            <a:off x="7543800" y="1257300"/>
            <a:ext cx="15240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vi-VN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Ở</a:t>
            </a:r>
            <a:r>
              <a:rPr lang="en-US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những n</a:t>
            </a:r>
            <a:r>
              <a:rPr lang="vi-VN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ơ</a:t>
            </a:r>
            <a:r>
              <a:rPr lang="en-US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i cao lạnh quanh n</a:t>
            </a:r>
            <a:r>
              <a:rPr lang="vi-VN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ă</a:t>
            </a:r>
            <a:r>
              <a:rPr lang="en-US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m, các tháng mùa </a:t>
            </a:r>
            <a:r>
              <a:rPr lang="vi-VN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ông có khi có tuyết r</a:t>
            </a:r>
            <a:r>
              <a:rPr lang="vi-VN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ơ</a:t>
            </a:r>
            <a:r>
              <a:rPr lang="en-US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i.</a:t>
            </a:r>
          </a:p>
          <a:p>
            <a:pPr>
              <a:spcBef>
                <a:spcPct val="50000"/>
              </a:spcBef>
              <a:defRPr/>
            </a:pPr>
            <a:endParaRPr lang="en-US">
              <a:solidFill>
                <a:srgbClr val="0070C0"/>
              </a:solidFill>
              <a:latin typeface="Arial"/>
            </a:endParaRPr>
          </a:p>
        </p:txBody>
      </p:sp>
      <p:sp>
        <p:nvSpPr>
          <p:cNvPr id="350361" name="Text Box 153"/>
          <p:cNvSpPr txBox="1">
            <a:spLocks noChangeArrowheads="1"/>
          </p:cNvSpPr>
          <p:nvPr/>
        </p:nvSpPr>
        <p:spPr bwMode="auto">
          <a:xfrm>
            <a:off x="7524750" y="3619500"/>
            <a:ext cx="12954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Có hai mùa rõ rệt: Mùa m</a:t>
            </a:r>
            <a:r>
              <a:rPr lang="vi-VN" sz="200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ư</a:t>
            </a:r>
            <a:r>
              <a:rPr lang="en-US" sz="200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a và mùa khô.</a:t>
            </a:r>
          </a:p>
          <a:p>
            <a:pPr>
              <a:spcBef>
                <a:spcPct val="50000"/>
              </a:spcBef>
              <a:defRPr/>
            </a:pPr>
            <a:endParaRPr lang="en-US" sz="2000">
              <a:solidFill>
                <a:srgbClr val="00B050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5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5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355" grpId="0"/>
      <p:bldP spid="350356" grpId="0"/>
      <p:bldP spid="350360" grpId="0"/>
      <p:bldP spid="3503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Text Box 7">
            <a:extLst>
              <a:ext uri="{FF2B5EF4-FFF2-40B4-BE49-F238E27FC236}">
                <a16:creationId xmlns:a16="http://schemas.microsoft.com/office/drawing/2014/main" xmlns="" id="{368D951B-5956-4989-BC98-E43C28ACC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05" y="304800"/>
            <a:ext cx="8891984" cy="106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9" tIns="40819" rIns="81639" bIns="40819">
            <a:spAutoFit/>
          </a:bodyPr>
          <a:lstStyle>
            <a:lvl1pPr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7030A0"/>
                </a:solidFill>
                <a:latin typeface="Times New Roman" panose="02020603050405020304" pitchFamily="18" charset="0"/>
              </a:rPr>
              <a:t>2. Đặc điểm thiên nhiên</a:t>
            </a:r>
            <a:r>
              <a:rPr lang="vi-VN" altLang="en-US" sz="3200" b="1">
                <a:solidFill>
                  <a:srgbClr val="7030A0"/>
                </a:solidFill>
                <a:latin typeface="Times New Roman" panose="02020603050405020304" pitchFamily="18" charset="0"/>
              </a:rPr>
              <a:t> và hoạt động của con người ở dãy núi Hoàng Liên Sơn và Tây Nguyên</a:t>
            </a:r>
            <a:endParaRPr lang="en-US" altLang="en-US" sz="3200" b="1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6F609BDF-AC23-4957-AC4B-47E671A38E72}"/>
              </a:ext>
            </a:extLst>
          </p:cNvPr>
          <p:cNvSpPr/>
          <p:nvPr/>
        </p:nvSpPr>
        <p:spPr>
          <a:xfrm>
            <a:off x="457399" y="1905000"/>
            <a:ext cx="8180322" cy="800100"/>
          </a:xfrm>
          <a:prstGeom prst="roundRect">
            <a:avLst/>
          </a:prstGeom>
          <a:gradFill>
            <a:gsLst>
              <a:gs pos="0">
                <a:schemeClr val="accent4">
                  <a:shade val="51000"/>
                  <a:satMod val="130000"/>
                </a:schemeClr>
              </a:gs>
              <a:gs pos="51000">
                <a:srgbClr val="CC00CC"/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8900000" scaled="1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1639" tIns="40819" rIns="81639" bIns="40819" anchor="ctr"/>
          <a:lstStyle/>
          <a:p>
            <a:pPr algn="just" eaLnBrk="1" hangingPunct="1">
              <a:defRPr/>
            </a:pPr>
            <a:r>
              <a:rPr lang="vi-VN" sz="2875" b="1">
                <a:solidFill>
                  <a:schemeClr val="bg1"/>
                </a:solidFill>
                <a:latin typeface="Times New Roman" pitchFamily="18" charset="0"/>
              </a:rPr>
              <a:t>b) Hoạt động</a:t>
            </a:r>
            <a:r>
              <a:rPr lang="en-US" sz="2875" b="1">
                <a:solidFill>
                  <a:schemeClr val="bg1"/>
                </a:solidFill>
                <a:latin typeface="Times New Roman" pitchFamily="18" charset="0"/>
              </a:rPr>
              <a:t> của</a:t>
            </a:r>
            <a:r>
              <a:rPr lang="vi-VN" sz="2875" b="1">
                <a:solidFill>
                  <a:schemeClr val="bg1"/>
                </a:solidFill>
                <a:latin typeface="Times New Roman" pitchFamily="18" charset="0"/>
              </a:rPr>
              <a:t> con người ở</a:t>
            </a:r>
            <a:r>
              <a:rPr lang="en-US" sz="2875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dãy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núi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Hoàng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Liên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Sơn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Tây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Nguyên</a:t>
            </a:r>
            <a:endParaRPr lang="en-US" sz="2875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5568" name="Group 32">
            <a:extLst>
              <a:ext uri="{FF2B5EF4-FFF2-40B4-BE49-F238E27FC236}">
                <a16:creationId xmlns:a16="http://schemas.microsoft.com/office/drawing/2014/main" xmlns="" id="{65FF6408-CB4E-4F5A-BE38-BD17ABF76AF7}"/>
              </a:ext>
            </a:extLst>
          </p:cNvPr>
          <p:cNvGraphicFramePr>
            <a:graphicFrameLocks noGrp="1"/>
          </p:cNvGraphicFramePr>
          <p:nvPr/>
        </p:nvGraphicFramePr>
        <p:xfrm>
          <a:off x="304602" y="3352800"/>
          <a:ext cx="8586390" cy="2758641"/>
        </p:xfrm>
        <a:graphic>
          <a:graphicData uri="http://schemas.openxmlformats.org/drawingml/2006/table">
            <a:tbl>
              <a:tblPr/>
              <a:tblGrid>
                <a:gridCol w="1638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2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256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1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Ñaëc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ñieåm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thieân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nhieân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Hoaøng Lieân Sôn</a:t>
                      </a: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Taây Nguyeân </a:t>
                      </a: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4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Ñòa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hình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5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Khí haäu</a:t>
                      </a: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26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2317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2395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066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9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3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Con ng­</a:t>
                      </a:r>
                      <a:r>
                        <a:rPr kumimoji="0" 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ườ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i vµ ho¹t ®éng sinh ho¹t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Liªn 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2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D©n téc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7424" name="Text Box 24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52281" name="Text Box 25"/>
          <p:cNvSpPr txBox="1">
            <a:spLocks noChangeArrowheads="1"/>
          </p:cNvSpPr>
          <p:nvPr/>
        </p:nvSpPr>
        <p:spPr bwMode="auto">
          <a:xfrm>
            <a:off x="2667000" y="150495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Dân tộc ít ng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ư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ời</a:t>
            </a:r>
          </a:p>
        </p:txBody>
      </p:sp>
      <p:sp>
        <p:nvSpPr>
          <p:cNvPr id="17426" name="Text Box 27"/>
          <p:cNvSpPr txBox="1">
            <a:spLocks noChangeArrowheads="1"/>
          </p:cNvSpPr>
          <p:nvPr/>
        </p:nvSpPr>
        <p:spPr bwMode="auto">
          <a:xfrm>
            <a:off x="1066800" y="35052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52284" name="Text Box 28"/>
          <p:cNvSpPr txBox="1">
            <a:spLocks noChangeArrowheads="1"/>
          </p:cNvSpPr>
          <p:nvPr/>
        </p:nvSpPr>
        <p:spPr bwMode="auto">
          <a:xfrm>
            <a:off x="5562600" y="1485900"/>
            <a:ext cx="35052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Dân tộc sống lâu 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ời: Gia-rai, Ê-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ê, Ba-na, X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ơ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-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đă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ng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Dân tộc từ n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ơ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i khác 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ến: Kinh, Mông, Tày, Nùng…</a:t>
            </a:r>
          </a:p>
          <a:p>
            <a:pPr>
              <a:spcBef>
                <a:spcPct val="50000"/>
              </a:spcBef>
              <a:defRPr/>
            </a:pPr>
            <a:endParaRPr lang="en-US">
              <a:latin typeface="Arial"/>
            </a:endParaRPr>
          </a:p>
        </p:txBody>
      </p:sp>
      <p:pic>
        <p:nvPicPr>
          <p:cNvPr id="352298" name="Picture 42" descr="Da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4114800"/>
            <a:ext cx="1828800" cy="2266950"/>
          </a:xfrm>
          <a:noFill/>
        </p:spPr>
      </p:pic>
      <p:pic>
        <p:nvPicPr>
          <p:cNvPr id="352300" name="Picture 44" descr="Mô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86200" y="4114800"/>
            <a:ext cx="1600200" cy="2266950"/>
          </a:xfrm>
          <a:noFill/>
        </p:spPr>
      </p:pic>
      <p:pic>
        <p:nvPicPr>
          <p:cNvPr id="352303" name="Picture 47" descr="dt tha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057400" y="1905000"/>
            <a:ext cx="3314700" cy="1981200"/>
          </a:xfrm>
          <a:noFill/>
        </p:spPr>
      </p:pic>
      <p:pic>
        <p:nvPicPr>
          <p:cNvPr id="352308" name="Picture 52" descr="thieunu_gialai25076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28956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311" name="Picture 55" descr="ê-đê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32675" y="2857500"/>
            <a:ext cx="17113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314" name="Picture 58" descr="xơ-đa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4724400"/>
            <a:ext cx="350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2318" name="Text Box 62"/>
          <p:cNvSpPr txBox="1">
            <a:spLocks noChangeArrowheads="1"/>
          </p:cNvSpPr>
          <p:nvPr/>
        </p:nvSpPr>
        <p:spPr bwMode="auto">
          <a:xfrm>
            <a:off x="3581400" y="38242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3399"/>
                </a:solidFill>
                <a:latin typeface="Arial" charset="0"/>
              </a:rPr>
              <a:t>Thái</a:t>
            </a:r>
          </a:p>
        </p:txBody>
      </p:sp>
      <p:sp>
        <p:nvSpPr>
          <p:cNvPr id="352319" name="Text Box 63"/>
          <p:cNvSpPr txBox="1">
            <a:spLocks noChangeArrowheads="1"/>
          </p:cNvSpPr>
          <p:nvPr/>
        </p:nvSpPr>
        <p:spPr bwMode="auto">
          <a:xfrm>
            <a:off x="2209800" y="6491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3300"/>
                </a:solidFill>
                <a:latin typeface="Arial" charset="0"/>
              </a:rPr>
              <a:t>Dao</a:t>
            </a:r>
          </a:p>
        </p:txBody>
      </p:sp>
      <p:sp>
        <p:nvSpPr>
          <p:cNvPr id="352320" name="Text Box 64"/>
          <p:cNvSpPr txBox="1">
            <a:spLocks noChangeArrowheads="1"/>
          </p:cNvSpPr>
          <p:nvPr/>
        </p:nvSpPr>
        <p:spPr bwMode="auto">
          <a:xfrm>
            <a:off x="4343400" y="64912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3399"/>
                </a:solidFill>
                <a:latin typeface="Arial" charset="0"/>
              </a:rPr>
              <a:t>M</a:t>
            </a:r>
            <a:r>
              <a:rPr lang="vi-VN" sz="1800">
                <a:solidFill>
                  <a:srgbClr val="FF3399"/>
                </a:solidFill>
                <a:latin typeface="Arial" charset="0"/>
              </a:rPr>
              <a:t>ư</a:t>
            </a:r>
            <a:r>
              <a:rPr lang="en-US" sz="1800">
                <a:solidFill>
                  <a:srgbClr val="FF3399"/>
                </a:solidFill>
                <a:latin typeface="Arial" charset="0"/>
              </a:rPr>
              <a:t>ờng</a:t>
            </a:r>
          </a:p>
        </p:txBody>
      </p:sp>
      <p:sp>
        <p:nvSpPr>
          <p:cNvPr id="352321" name="Text Box 65"/>
          <p:cNvSpPr txBox="1">
            <a:spLocks noChangeArrowheads="1"/>
          </p:cNvSpPr>
          <p:nvPr/>
        </p:nvSpPr>
        <p:spPr bwMode="auto">
          <a:xfrm>
            <a:off x="6248400" y="44338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3399"/>
                </a:solidFill>
                <a:latin typeface="Arial" charset="0"/>
              </a:rPr>
              <a:t>Gia-rai</a:t>
            </a:r>
          </a:p>
        </p:txBody>
      </p:sp>
      <p:sp>
        <p:nvSpPr>
          <p:cNvPr id="352322" name="Text Box 66"/>
          <p:cNvSpPr txBox="1">
            <a:spLocks noChangeArrowheads="1"/>
          </p:cNvSpPr>
          <p:nvPr/>
        </p:nvSpPr>
        <p:spPr bwMode="auto">
          <a:xfrm>
            <a:off x="8153400" y="44338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3399"/>
                </a:solidFill>
                <a:latin typeface="Arial" charset="0"/>
              </a:rPr>
              <a:t>Ê-</a:t>
            </a:r>
            <a:r>
              <a:rPr lang="vi-VN" sz="1800">
                <a:solidFill>
                  <a:srgbClr val="FF3399"/>
                </a:solidFill>
                <a:latin typeface="Arial" charset="0"/>
              </a:rPr>
              <a:t>đ</a:t>
            </a:r>
            <a:r>
              <a:rPr lang="en-US" sz="1800">
                <a:solidFill>
                  <a:srgbClr val="FF3399"/>
                </a:solidFill>
                <a:latin typeface="Arial" charset="0"/>
              </a:rPr>
              <a:t>ê</a:t>
            </a:r>
          </a:p>
        </p:txBody>
      </p:sp>
      <p:sp>
        <p:nvSpPr>
          <p:cNvPr id="352323" name="Text Box 67"/>
          <p:cNvSpPr txBox="1">
            <a:spLocks noChangeArrowheads="1"/>
          </p:cNvSpPr>
          <p:nvPr/>
        </p:nvSpPr>
        <p:spPr bwMode="auto">
          <a:xfrm>
            <a:off x="7086600" y="6491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3399"/>
                </a:solidFill>
                <a:latin typeface="Arial" charset="0"/>
              </a:rPr>
              <a:t>X</a:t>
            </a:r>
            <a:r>
              <a:rPr lang="vi-VN" sz="1800">
                <a:solidFill>
                  <a:srgbClr val="FF3399"/>
                </a:solidFill>
                <a:latin typeface="Arial" charset="0"/>
              </a:rPr>
              <a:t>ơ</a:t>
            </a:r>
            <a:r>
              <a:rPr lang="en-US" sz="1800">
                <a:solidFill>
                  <a:srgbClr val="FF3399"/>
                </a:solidFill>
                <a:latin typeface="Arial" charset="0"/>
              </a:rPr>
              <a:t>- </a:t>
            </a:r>
            <a:r>
              <a:rPr lang="vi-VN" sz="1800">
                <a:solidFill>
                  <a:srgbClr val="FF3399"/>
                </a:solidFill>
                <a:latin typeface="Arial" charset="0"/>
              </a:rPr>
              <a:t>đă</a:t>
            </a:r>
            <a:r>
              <a:rPr lang="en-US" sz="1800">
                <a:solidFill>
                  <a:srgbClr val="FF3399"/>
                </a:solidFill>
                <a:latin typeface="Arial" charset="0"/>
              </a:rPr>
              <a:t>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5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5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35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5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35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35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5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35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5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35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5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5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81" grpId="0"/>
      <p:bldP spid="352318" grpId="0"/>
      <p:bldP spid="352319" grpId="0"/>
      <p:bldP spid="352320" grpId="0"/>
      <p:bldP spid="352321" grpId="0"/>
      <p:bldP spid="352322" grpId="0"/>
      <p:bldP spid="3523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147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178775"/>
              </p:ext>
            </p:extLst>
          </p:nvPr>
        </p:nvGraphicFramePr>
        <p:xfrm>
          <a:off x="228600" y="428625"/>
          <a:ext cx="8763000" cy="60483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1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Con </a:t>
                      </a:r>
                      <a:r>
                        <a:rPr kumimoji="0" 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người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 vµ ho¹t ®éng sinh ho¹t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Liªn 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2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Trang phôc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457200" y="49530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6000">
              <a:latin typeface="Arial" charset="0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361490" name="Text Box 18"/>
          <p:cNvSpPr txBox="1">
            <a:spLocks noChangeArrowheads="1"/>
          </p:cNvSpPr>
          <p:nvPr/>
        </p:nvSpPr>
        <p:spPr bwMode="auto">
          <a:xfrm>
            <a:off x="2286000" y="1504950"/>
            <a:ext cx="2971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Tự may lấy, </a:t>
            </a:r>
            <a:r>
              <a:rPr lang="vi-VN" sz="1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đư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ợc thêu trang trí công phu, có màu sắc sặc sỡ. Mỗi dân tộc có cách </a:t>
            </a:r>
            <a:r>
              <a:rPr lang="vi-VN" sz="1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ă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n mặc riêng.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1066800" y="3505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361492" name="Text Box 20"/>
          <p:cNvSpPr txBox="1">
            <a:spLocks noChangeArrowheads="1"/>
          </p:cNvSpPr>
          <p:nvPr/>
        </p:nvSpPr>
        <p:spPr bwMode="auto">
          <a:xfrm>
            <a:off x="5562600" y="1485900"/>
            <a:ext cx="3505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Nam: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óng khố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Nữ: quấn váy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Trang phục lễ hội có nhiều màu sắc hoa v</a:t>
            </a:r>
            <a:r>
              <a:rPr lang="vi-VN" sz="1800">
                <a:latin typeface="Arial" charset="0"/>
              </a:rPr>
              <a:t>ă</a:t>
            </a:r>
            <a:r>
              <a:rPr lang="en-US" sz="1800">
                <a:latin typeface="Arial" charset="0"/>
              </a:rPr>
              <a:t>n và mang trang sức kim loại.</a:t>
            </a:r>
          </a:p>
        </p:txBody>
      </p:sp>
      <p:pic>
        <p:nvPicPr>
          <p:cNvPr id="361503" name="Picture 31" descr="DSC0915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47900" y="3200400"/>
            <a:ext cx="3200400" cy="3200400"/>
          </a:xfrm>
          <a:noFill/>
        </p:spPr>
      </p:pic>
      <p:pic>
        <p:nvPicPr>
          <p:cNvPr id="361505" name="Picture 33" descr="danc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429000"/>
            <a:ext cx="190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1508" name="Picture 36" descr="bal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3429000"/>
            <a:ext cx="1828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1511" name="Text Box 39"/>
          <p:cNvSpPr txBox="1">
            <a:spLocks noChangeArrowheads="1"/>
          </p:cNvSpPr>
          <p:nvPr/>
        </p:nvSpPr>
        <p:spPr bwMode="auto">
          <a:xfrm>
            <a:off x="3048001" y="6458517"/>
            <a:ext cx="1981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  <a:latin typeface="Arial" charset="0"/>
              </a:rPr>
              <a:t>May váy áo</a:t>
            </a:r>
          </a:p>
        </p:txBody>
      </p:sp>
      <p:sp>
        <p:nvSpPr>
          <p:cNvPr id="361512" name="Text Box 40"/>
          <p:cNvSpPr txBox="1">
            <a:spLocks noChangeArrowheads="1"/>
          </p:cNvSpPr>
          <p:nvPr/>
        </p:nvSpPr>
        <p:spPr bwMode="auto">
          <a:xfrm>
            <a:off x="6096000" y="6477000"/>
            <a:ext cx="2514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  <a:latin typeface="Arial" charset="0"/>
              </a:rPr>
              <a:t>Trang phục truyền thống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6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6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6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6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90" grpId="0"/>
      <p:bldP spid="3614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7641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5191"/>
              </p:ext>
            </p:extLst>
          </p:nvPr>
        </p:nvGraphicFramePr>
        <p:xfrm>
          <a:off x="228600" y="428625"/>
          <a:ext cx="8763000" cy="59721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1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Con ng­</a:t>
                      </a:r>
                      <a:r>
                        <a:rPr kumimoji="0" 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ười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 vµ ho¹t ®éng sinh ho¹t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Liªn 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LÔ héi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457200" y="4953000"/>
            <a:ext cx="2819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67634" name="Text Box 18"/>
          <p:cNvSpPr txBox="1">
            <a:spLocks noChangeArrowheads="1"/>
          </p:cNvSpPr>
          <p:nvPr/>
        </p:nvSpPr>
        <p:spPr bwMode="auto">
          <a:xfrm>
            <a:off x="2286000" y="150495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Thời gian: Mùa xuân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1066800" y="35052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pic>
        <p:nvPicPr>
          <p:cNvPr id="367644" name="Picture 28" descr="chơi núi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2133600"/>
            <a:ext cx="6629400" cy="4267200"/>
          </a:xfrm>
          <a:noFill/>
        </p:spPr>
      </p:pic>
      <p:sp>
        <p:nvSpPr>
          <p:cNvPr id="367646" name="Text Box 30"/>
          <p:cNvSpPr txBox="1">
            <a:spLocks noChangeArrowheads="1"/>
          </p:cNvSpPr>
          <p:nvPr/>
        </p:nvSpPr>
        <p:spPr bwMode="auto">
          <a:xfrm>
            <a:off x="4419600" y="6415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3300"/>
                </a:solidFill>
                <a:latin typeface="Arial" charset="0"/>
              </a:rPr>
              <a:t>Đu bay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6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34" grpId="0"/>
      <p:bldP spid="3676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76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850240"/>
              </p:ext>
            </p:extLst>
          </p:nvPr>
        </p:nvGraphicFramePr>
        <p:xfrm>
          <a:off x="228600" y="428625"/>
          <a:ext cx="8763000" cy="59721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1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Con ng­</a:t>
                      </a:r>
                      <a:r>
                        <a:rPr kumimoji="0" 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ười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 vµ ho¹t ®éng sinh ho¹t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Liªn 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LÔ héi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57200" y="4953000"/>
            <a:ext cx="2819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73778" name="Text Box 18"/>
          <p:cNvSpPr txBox="1">
            <a:spLocks noChangeArrowheads="1"/>
          </p:cNvSpPr>
          <p:nvPr/>
        </p:nvSpPr>
        <p:spPr bwMode="auto">
          <a:xfrm>
            <a:off x="2286000" y="150495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Hoạt 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ộng: Thi hát, múa sạp, ném còn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1066800" y="35052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pic>
        <p:nvPicPr>
          <p:cNvPr id="373783" name="Picture 23" descr="mua-sap---hoangha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2286000"/>
            <a:ext cx="6705600" cy="4114800"/>
          </a:xfrm>
          <a:noFill/>
        </p:spPr>
      </p:pic>
      <p:sp>
        <p:nvSpPr>
          <p:cNvPr id="373785" name="Text Box 25"/>
          <p:cNvSpPr txBox="1">
            <a:spLocks noChangeArrowheads="1"/>
          </p:cNvSpPr>
          <p:nvPr/>
        </p:nvSpPr>
        <p:spPr bwMode="auto">
          <a:xfrm>
            <a:off x="4343400" y="64150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3300"/>
                </a:solidFill>
                <a:latin typeface="Arial" charset="0"/>
              </a:rPr>
              <a:t>Múa sạp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7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478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929552"/>
              </p:ext>
            </p:extLst>
          </p:nvPr>
        </p:nvGraphicFramePr>
        <p:xfrm>
          <a:off x="228600" y="428625"/>
          <a:ext cx="8763000" cy="59721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1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Con </a:t>
                      </a:r>
                      <a:r>
                        <a:rPr kumimoji="0" 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người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 vµ ho¹t ®éng sinh ho¹t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Liªn 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LÔ héi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457200" y="4953000"/>
            <a:ext cx="2819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74802" name="Text Box 18"/>
          <p:cNvSpPr txBox="1">
            <a:spLocks noChangeArrowheads="1"/>
          </p:cNvSpPr>
          <p:nvPr/>
        </p:nvSpPr>
        <p:spPr bwMode="auto">
          <a:xfrm>
            <a:off x="2286000" y="150495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Hoạt 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ộng: Thi hát, múa sạp, ném còn...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1066800" y="35052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pic>
        <p:nvPicPr>
          <p:cNvPr id="374809" name="Picture 25" descr="nem%20con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2209800"/>
            <a:ext cx="6553200" cy="4191000"/>
          </a:xfrm>
          <a:noFill/>
        </p:spPr>
      </p:pic>
      <p:sp>
        <p:nvSpPr>
          <p:cNvPr id="374810" name="Text Box 26"/>
          <p:cNvSpPr txBox="1">
            <a:spLocks noChangeArrowheads="1"/>
          </p:cNvSpPr>
          <p:nvPr/>
        </p:nvSpPr>
        <p:spPr bwMode="auto">
          <a:xfrm>
            <a:off x="4876800" y="6400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3300"/>
                </a:solidFill>
                <a:latin typeface="Arial" charset="0"/>
              </a:rPr>
              <a:t>Ném còn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74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4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062239"/>
              </p:ext>
            </p:extLst>
          </p:nvPr>
        </p:nvGraphicFramePr>
        <p:xfrm>
          <a:off x="228600" y="428625"/>
          <a:ext cx="8763000" cy="59721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1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Con ng­</a:t>
                      </a:r>
                      <a:r>
                        <a:rPr kumimoji="0" 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ườ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i vµ ho¹t ®éng sinh ho¹t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Liªn 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LÔ héi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457200" y="49530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6000">
              <a:latin typeface="Arial" charset="0"/>
            </a:endParaRP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2546" name="Text Box 19"/>
          <p:cNvSpPr txBox="1">
            <a:spLocks noChangeArrowheads="1"/>
          </p:cNvSpPr>
          <p:nvPr/>
        </p:nvSpPr>
        <p:spPr bwMode="auto">
          <a:xfrm>
            <a:off x="1066800" y="3505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368660" name="Text Box 20"/>
          <p:cNvSpPr txBox="1">
            <a:spLocks noChangeArrowheads="1"/>
          </p:cNvSpPr>
          <p:nvPr/>
        </p:nvSpPr>
        <p:spPr bwMode="auto">
          <a:xfrm>
            <a:off x="5562600" y="14859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Thời gian: Mùa xuân hoặc sau mỗi vụ thu hoạch.</a:t>
            </a:r>
          </a:p>
        </p:txBody>
      </p:sp>
      <p:pic>
        <p:nvPicPr>
          <p:cNvPr id="368663" name="Picture 23" descr="12cchien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47900" y="2362200"/>
            <a:ext cx="6896100" cy="3962400"/>
          </a:xfrm>
          <a:noFill/>
        </p:spPr>
      </p:pic>
      <p:sp>
        <p:nvSpPr>
          <p:cNvPr id="368668" name="Text Box 28"/>
          <p:cNvSpPr txBox="1">
            <a:spLocks noChangeArrowheads="1"/>
          </p:cNvSpPr>
          <p:nvPr/>
        </p:nvSpPr>
        <p:spPr bwMode="auto">
          <a:xfrm>
            <a:off x="4267200" y="6491288"/>
            <a:ext cx="1447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Arial" charset="0"/>
              </a:rPr>
              <a:t>Cồng chiêng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6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750"/>
                                        <p:tgtEl>
                                          <p:spTgt spid="36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750"/>
                                        <p:tgtEl>
                                          <p:spTgt spid="36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0" grpId="0"/>
      <p:bldP spid="3686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69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257256"/>
              </p:ext>
            </p:extLst>
          </p:nvPr>
        </p:nvGraphicFramePr>
        <p:xfrm>
          <a:off x="228600" y="428625"/>
          <a:ext cx="8763000" cy="59721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1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Con ng­</a:t>
                      </a:r>
                      <a:r>
                        <a:rPr kumimoji="0" 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ườ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i vµ ho¹t ®éng sinh ho¹t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Liªn 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LÔ héi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457200" y="49530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6000">
              <a:latin typeface="Arial" charset="0"/>
            </a:endParaRP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1066800" y="3505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5562600" y="14859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Thời gian: Mùa xuân hoặc sau mỗi vụ thu hoạch.</a:t>
            </a:r>
          </a:p>
        </p:txBody>
      </p:sp>
      <p:pic>
        <p:nvPicPr>
          <p:cNvPr id="370709" name="Picture 21" descr="an com m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09800"/>
            <a:ext cx="6705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0711" name="Text Box 23"/>
          <p:cNvSpPr txBox="1">
            <a:spLocks noChangeArrowheads="1"/>
          </p:cNvSpPr>
          <p:nvPr/>
        </p:nvSpPr>
        <p:spPr bwMode="auto">
          <a:xfrm>
            <a:off x="4572000" y="6477000"/>
            <a:ext cx="1371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  <a:latin typeface="Arial" charset="0"/>
              </a:rPr>
              <a:t>Ăn c</a:t>
            </a:r>
            <a:r>
              <a:rPr lang="vi-VN" sz="1600">
                <a:solidFill>
                  <a:srgbClr val="FF3300"/>
                </a:solidFill>
                <a:latin typeface="Arial" charset="0"/>
              </a:rPr>
              <a:t>ơ</a:t>
            </a:r>
            <a:r>
              <a:rPr lang="en-US" sz="1600">
                <a:solidFill>
                  <a:srgbClr val="FF3300"/>
                </a:solidFill>
                <a:latin typeface="Arial" charset="0"/>
              </a:rPr>
              <a:t>m mới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7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7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C2D64FE6-05EC-4828-81CC-1D722690B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" y="299641"/>
            <a:ext cx="822920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/>
          <a:lstStyle>
            <a:lvl1pPr marL="488950" indent="-48895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lý</a:t>
            </a:r>
            <a:endParaRPr lang="en-US" altLang="en-US" sz="2800" b="1" u="sng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WordArt 39">
            <a:extLst>
              <a:ext uri="{FF2B5EF4-FFF2-40B4-BE49-F238E27FC236}">
                <a16:creationId xmlns:a16="http://schemas.microsoft.com/office/drawing/2014/main" xmlns="" id="{7DCEDE0D-1D9D-4A8C-BC5E-840A2DFC77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1471828"/>
            <a:ext cx="1828601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188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</a:p>
        </p:txBody>
      </p:sp>
      <p:pic>
        <p:nvPicPr>
          <p:cNvPr id="62515" name="Picture 51" descr="Ban do tu nhien Viet Nam">
            <a:extLst>
              <a:ext uri="{FF2B5EF4-FFF2-40B4-BE49-F238E27FC236}">
                <a16:creationId xmlns:a16="http://schemas.microsoft.com/office/drawing/2014/main" xmlns="" id="{CA5382A3-E95C-4814-A93B-52CFD453E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046" y="2434465"/>
            <a:ext cx="4532954" cy="427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16" name="Text Box 52">
            <a:extLst>
              <a:ext uri="{FF2B5EF4-FFF2-40B4-BE49-F238E27FC236}">
                <a16:creationId xmlns:a16="http://schemas.microsoft.com/office/drawing/2014/main" xmlns="" id="{DC3A3CFC-49DD-4798-9AFF-32C09CBAD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203" y="2119618"/>
            <a:ext cx="4800203" cy="46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7030A0"/>
                </a:solidFill>
                <a:latin typeface="Times New Roman" panose="02020603050405020304" pitchFamily="18" charset="0"/>
              </a:rPr>
              <a:t>1. Vị trí miền núi và trung du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4ADD9A15-7EF9-482C-864B-2E7E02E6E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" y="2743200"/>
            <a:ext cx="4456756" cy="3738959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1639" tIns="40819" rIns="81639" bIns="40819"/>
          <a:lstStyle>
            <a:lvl1pPr marL="488950" indent="-48895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90000"/>
              </a:lnSpc>
              <a:buFontTx/>
              <a:buNone/>
              <a:tabLst>
                <a:tab pos="0" algn="l"/>
              </a:tabLst>
            </a:pPr>
            <a:r>
              <a:rPr lang="vi-VN" altLang="en-US" sz="3200">
                <a:solidFill>
                  <a:srgbClr val="FF3399"/>
                </a:solidFill>
                <a:latin typeface="Times New Roman" panose="02020603050405020304" pitchFamily="18" charset="0"/>
              </a:rPr>
              <a:t>Trên bản đồ Địa lý tự nhiên Việt Nam, chỉ: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vi-VN" altLang="en-US" sz="3200">
                <a:solidFill>
                  <a:srgbClr val="FF3399"/>
                </a:solidFill>
                <a:latin typeface="Times New Roman" panose="02020603050405020304" pitchFamily="18" charset="0"/>
              </a:rPr>
              <a:t>dãy Hoàng Liên Sơn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vi-VN" altLang="en-US" sz="3200">
                <a:solidFill>
                  <a:srgbClr val="FF3399"/>
                </a:solidFill>
                <a:latin typeface="Times New Roman" panose="02020603050405020304" pitchFamily="18" charset="0"/>
              </a:rPr>
              <a:t>đỉnh Phan-xi-păng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vi-VN" altLang="en-US" sz="3200">
                <a:solidFill>
                  <a:srgbClr val="FF3399"/>
                </a:solidFill>
                <a:latin typeface="Times New Roman" panose="02020603050405020304" pitchFamily="18" charset="0"/>
              </a:rPr>
              <a:t>các cao nguyên ở Tây Nguyên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vi-VN" altLang="en-US" sz="3200">
                <a:solidFill>
                  <a:srgbClr val="FF3399"/>
                </a:solidFill>
                <a:latin typeface="Times New Roman" panose="02020603050405020304" pitchFamily="18" charset="0"/>
              </a:rPr>
              <a:t>thành phố Đà Lạt</a:t>
            </a:r>
            <a:endParaRPr lang="en-US" altLang="en-US" sz="2800" b="1" u="sng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16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171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125472"/>
              </p:ext>
            </p:extLst>
          </p:nvPr>
        </p:nvGraphicFramePr>
        <p:xfrm>
          <a:off x="228600" y="428625"/>
          <a:ext cx="8763000" cy="59721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1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Con ng­</a:t>
                      </a:r>
                      <a:r>
                        <a:rPr kumimoji="0" 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ườ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i vµ ho¹t ®éng sinh ho¹t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Liªn 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LÔ héi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57200" y="49530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6000">
              <a:latin typeface="Arial" charset="0"/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1066800" y="3505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5562600" y="14859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Thời gian: Mùa xuân hoặc sau mỗi vụ thu hoạch</a:t>
            </a:r>
          </a:p>
        </p:txBody>
      </p:sp>
      <p:pic>
        <p:nvPicPr>
          <p:cNvPr id="371733" name="Picture 21" descr="dua voi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2286000"/>
            <a:ext cx="6553200" cy="4114800"/>
          </a:xfrm>
          <a:noFill/>
        </p:spPr>
      </p:pic>
      <p:sp>
        <p:nvSpPr>
          <p:cNvPr id="371735" name="Text Box 23"/>
          <p:cNvSpPr txBox="1">
            <a:spLocks noChangeArrowheads="1"/>
          </p:cNvSpPr>
          <p:nvPr/>
        </p:nvSpPr>
        <p:spPr bwMode="auto">
          <a:xfrm>
            <a:off x="4876800" y="6429375"/>
            <a:ext cx="1371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  <a:latin typeface="Arial" charset="0"/>
              </a:rPr>
              <a:t>Đua voi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273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23177"/>
              </p:ext>
            </p:extLst>
          </p:nvPr>
        </p:nvGraphicFramePr>
        <p:xfrm>
          <a:off x="228600" y="428625"/>
          <a:ext cx="8763000" cy="59721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1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Con ng­</a:t>
                      </a:r>
                      <a:r>
                        <a:rPr kumimoji="0" 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ườ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i vµ ho¹t ®éng sinh ho¹t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Liªn 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LÔ héi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457200" y="49530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6000">
              <a:latin typeface="Arial" charset="0"/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1066800" y="3505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5562600" y="14859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Thời gian: Mùa xuân hoặc sau mỗi vụ thu hoạch</a:t>
            </a:r>
          </a:p>
        </p:txBody>
      </p:sp>
      <p:pic>
        <p:nvPicPr>
          <p:cNvPr id="372758" name="Picture 22" descr="dam trau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2362200"/>
            <a:ext cx="6781800" cy="3962400"/>
          </a:xfrm>
          <a:noFill/>
        </p:spPr>
      </p:pic>
      <p:sp>
        <p:nvSpPr>
          <p:cNvPr id="372760" name="Text Box 24"/>
          <p:cNvSpPr txBox="1">
            <a:spLocks noChangeArrowheads="1"/>
          </p:cNvSpPr>
          <p:nvPr/>
        </p:nvSpPr>
        <p:spPr bwMode="auto">
          <a:xfrm>
            <a:off x="4648200" y="6477000"/>
            <a:ext cx="1371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  <a:latin typeface="Arial" charset="0"/>
              </a:rPr>
              <a:t>Đâm trâu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72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581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915715"/>
              </p:ext>
            </p:extLst>
          </p:nvPr>
        </p:nvGraphicFramePr>
        <p:xfrm>
          <a:off x="228600" y="428625"/>
          <a:ext cx="8763000" cy="59721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1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Con ng­</a:t>
                      </a:r>
                      <a:r>
                        <a:rPr kumimoji="0" 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ườ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i vµ ho¹t ®éng sinh ho¹t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Liªn 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LÔ héi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57200" y="49530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6000">
              <a:latin typeface="Arial" charset="0"/>
            </a:endParaRP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1066800" y="3505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375827" name="Text Box 19"/>
          <p:cNvSpPr txBox="1">
            <a:spLocks noChangeArrowheads="1"/>
          </p:cNvSpPr>
          <p:nvPr/>
        </p:nvSpPr>
        <p:spPr bwMode="auto">
          <a:xfrm>
            <a:off x="5562600" y="1485900"/>
            <a:ext cx="350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Hoạt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ộng: Nhảy múa hát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                  Đánh cồng chiêng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                  Uống r</a:t>
            </a:r>
            <a:r>
              <a:rPr lang="vi-VN" sz="1800">
                <a:latin typeface="Arial" charset="0"/>
              </a:rPr>
              <a:t>ư</a:t>
            </a:r>
            <a:r>
              <a:rPr lang="en-US" sz="1800">
                <a:latin typeface="Arial" charset="0"/>
              </a:rPr>
              <a:t>ợu cần</a:t>
            </a:r>
          </a:p>
        </p:txBody>
      </p:sp>
      <p:pic>
        <p:nvPicPr>
          <p:cNvPr id="375830" name="Picture 22" descr="1ruoucan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2895600"/>
            <a:ext cx="6648450" cy="3505200"/>
          </a:xfrm>
          <a:noFill/>
        </p:spPr>
      </p:pic>
      <p:sp>
        <p:nvSpPr>
          <p:cNvPr id="375832" name="Text Box 24"/>
          <p:cNvSpPr txBox="1">
            <a:spLocks noChangeArrowheads="1"/>
          </p:cNvSpPr>
          <p:nvPr/>
        </p:nvSpPr>
        <p:spPr bwMode="auto">
          <a:xfrm>
            <a:off x="4419600" y="6477000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  <a:latin typeface="Arial" charset="0"/>
              </a:rPr>
              <a:t>Uống r</a:t>
            </a:r>
            <a:r>
              <a:rPr lang="vi-VN" sz="1600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1600">
                <a:solidFill>
                  <a:srgbClr val="FF3300"/>
                </a:solidFill>
                <a:latin typeface="Arial" charset="0"/>
              </a:rPr>
              <a:t>ợu cần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75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5">
            <a:extLst>
              <a:ext uri="{FF2B5EF4-FFF2-40B4-BE49-F238E27FC236}">
                <a16:creationId xmlns:a16="http://schemas.microsoft.com/office/drawing/2014/main" xmlns="" id="{C5337C9B-790C-4B9F-B75C-7B3ADB2F5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203" y="3200797"/>
            <a:ext cx="3581797" cy="40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hlink"/>
              </a:buClr>
              <a:buSzPct val="120000"/>
              <a:buFontTx/>
              <a:buNone/>
            </a:pPr>
            <a:endParaRPr lang="en-US" altLang="en-US" sz="2125">
              <a:solidFill>
                <a:srgbClr val="800000"/>
              </a:solidFill>
              <a:latin typeface="VNI-Times" pitchFamily="2" charset="0"/>
            </a:endParaRPr>
          </a:p>
        </p:txBody>
      </p:sp>
      <p:sp>
        <p:nvSpPr>
          <p:cNvPr id="11267" name="Text Box 53">
            <a:extLst>
              <a:ext uri="{FF2B5EF4-FFF2-40B4-BE49-F238E27FC236}">
                <a16:creationId xmlns:a16="http://schemas.microsoft.com/office/drawing/2014/main" xmlns="" id="{B72A185C-9685-461B-B6C1-30A612B9E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95797" y="3143250"/>
            <a:ext cx="686594" cy="25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125" b="1" i="1">
              <a:solidFill>
                <a:schemeClr val="tx2"/>
              </a:solidFill>
              <a:latin typeface="VNI-Times" pitchFamily="2" charset="0"/>
            </a:endParaRPr>
          </a:p>
        </p:txBody>
      </p:sp>
      <p:graphicFrame>
        <p:nvGraphicFramePr>
          <p:cNvPr id="39046" name="Group 134">
            <a:extLst>
              <a:ext uri="{FF2B5EF4-FFF2-40B4-BE49-F238E27FC236}">
                <a16:creationId xmlns:a16="http://schemas.microsoft.com/office/drawing/2014/main" xmlns="" id="{F09D3C4C-93F2-4766-9D5C-092ED408F0D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01715632"/>
              </p:ext>
            </p:extLst>
          </p:nvPr>
        </p:nvGraphicFramePr>
        <p:xfrm>
          <a:off x="0" y="304800"/>
          <a:ext cx="9144000" cy="6553200"/>
        </p:xfrm>
        <a:graphic>
          <a:graphicData uri="http://schemas.openxmlformats.org/drawingml/2006/table">
            <a:tbl>
              <a:tblPr/>
              <a:tblGrid>
                <a:gridCol w="8411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34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098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696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667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Đặc điểm</a:t>
                      </a:r>
                    </a:p>
                  </a:txBody>
                  <a:tcPr marL="91436" marR="91436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Hoàng Liên Sơn</a:t>
                      </a:r>
                    </a:p>
                  </a:txBody>
                  <a:tcPr marL="91436" marR="9143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Tây Nguyên</a:t>
                      </a:r>
                    </a:p>
                  </a:txBody>
                  <a:tcPr marL="91436" marR="9143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586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Con người</a:t>
                      </a:r>
                    </a:p>
                  </a:txBody>
                  <a:tcPr marL="91436" marR="91436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Dân tộc</a:t>
                      </a:r>
                    </a:p>
                  </a:txBody>
                  <a:tcPr marL="91436" marR="9143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6" marR="9143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6" marR="9143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3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Trang phục</a:t>
                      </a:r>
                    </a:p>
                  </a:txBody>
                  <a:tcPr marL="91436" marR="9143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3399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6" marR="9143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6" marR="9143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Lễ hội</a:t>
                      </a:r>
                    </a:p>
                  </a:txBody>
                  <a:tcPr marL="91436" marR="9143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6" marR="9143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6" marR="9143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644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Hoạt động Sản xuất</a:t>
                      </a:r>
                    </a:p>
                  </a:txBody>
                  <a:tcPr marL="91436" marR="91436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6" marR="9143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6" marR="9143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9008" name="Rectangle 96">
            <a:extLst>
              <a:ext uri="{FF2B5EF4-FFF2-40B4-BE49-F238E27FC236}">
                <a16:creationId xmlns:a16="http://schemas.microsoft.com/office/drawing/2014/main" xmlns="" id="{4E6A2246-435B-4701-9D2D-691642682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047" y="1065975"/>
            <a:ext cx="3347555" cy="69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9" tIns="40819" rIns="81639" bIns="40819">
            <a:spAutoFit/>
          </a:bodyPr>
          <a:lstStyle>
            <a:lvl1pPr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20000"/>
              <a:buFontTx/>
              <a:buNone/>
            </a:pPr>
            <a:r>
              <a:rPr lang="en-US" altLang="en-US" sz="2000" b="1">
                <a:solidFill>
                  <a:srgbClr val="006600"/>
                </a:solidFill>
                <a:latin typeface="VNI-Times" pitchFamily="2" charset="0"/>
              </a:rPr>
              <a:t>Daân toäc ít ngöôøi: </a:t>
            </a:r>
            <a:br>
              <a:rPr lang="en-US" altLang="en-US" sz="2000" b="1">
                <a:solidFill>
                  <a:srgbClr val="006600"/>
                </a:solidFill>
                <a:latin typeface="VNI-Times" pitchFamily="2" charset="0"/>
              </a:rPr>
            </a:br>
            <a:r>
              <a:rPr lang="en-US" altLang="en-US" sz="2000" b="1">
                <a:solidFill>
                  <a:srgbClr val="006600"/>
                </a:solidFill>
                <a:latin typeface="VNI-Times" pitchFamily="2" charset="0"/>
              </a:rPr>
              <a:t>Thaùi, Dao, Moâng (H’Moâng)</a:t>
            </a:r>
          </a:p>
        </p:txBody>
      </p:sp>
      <p:sp>
        <p:nvSpPr>
          <p:cNvPr id="39011" name="Rectangle 99">
            <a:extLst>
              <a:ext uri="{FF2B5EF4-FFF2-40B4-BE49-F238E27FC236}">
                <a16:creationId xmlns:a16="http://schemas.microsoft.com/office/drawing/2014/main" xmlns="" id="{8AF88B23-6A7D-4239-BA3D-B2DD49479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1610" y="762000"/>
            <a:ext cx="3782390" cy="137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9" tIns="40819" rIns="81639" bIns="40819">
            <a:spAutoFit/>
          </a:bodyPr>
          <a:lstStyle>
            <a:lvl1pPr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hlink"/>
              </a:buClr>
              <a:buSzPct val="120000"/>
              <a:buFontTx/>
              <a:buNone/>
            </a:pPr>
            <a:r>
              <a:rPr lang="en-US" altLang="en-US" sz="2000" b="1">
                <a:solidFill>
                  <a:srgbClr val="006600"/>
                </a:solidFill>
                <a:latin typeface="VNI-Times" pitchFamily="2" charset="0"/>
              </a:rPr>
              <a:t>- Daân toäc soáng laâu ñôøi: Gia-rai, EÂ– ñeâ, Ba – na, Xô - ñaêng.</a:t>
            </a:r>
          </a:p>
          <a:p>
            <a:pPr algn="just" eaLnBrk="1" hangingPunct="1">
              <a:buClr>
                <a:schemeClr val="hlink"/>
              </a:buClr>
              <a:buSzPct val="120000"/>
              <a:buFontTx/>
              <a:buNone/>
            </a:pPr>
            <a:r>
              <a:rPr lang="en-US" altLang="en-US" sz="2000" b="1">
                <a:solidFill>
                  <a:srgbClr val="006600"/>
                </a:solidFill>
                <a:latin typeface="VNI-Times" pitchFamily="2" charset="0"/>
              </a:rPr>
              <a:t>- Daân toäc töø nôi khaùc ñeán: Kinh , Moâng, Taøy, Nuø</a:t>
            </a:r>
            <a:r>
              <a:rPr lang="vi-VN" altLang="en-US" sz="2000" b="1">
                <a:solidFill>
                  <a:srgbClr val="006600"/>
                </a:solidFill>
                <a:latin typeface="VNI-Times" pitchFamily="2" charset="0"/>
              </a:rPr>
              <a:t>ng.</a:t>
            </a:r>
            <a:endParaRPr lang="en-US" altLang="en-US" sz="2000" b="1">
              <a:solidFill>
                <a:srgbClr val="006600"/>
              </a:solidFill>
              <a:latin typeface="VNI-Times" pitchFamily="2" charset="0"/>
            </a:endParaRPr>
          </a:p>
        </p:txBody>
      </p:sp>
      <p:sp>
        <p:nvSpPr>
          <p:cNvPr id="39031" name="Rectangle 119">
            <a:extLst>
              <a:ext uri="{FF2B5EF4-FFF2-40B4-BE49-F238E27FC236}">
                <a16:creationId xmlns:a16="http://schemas.microsoft.com/office/drawing/2014/main" xmlns="" id="{EE70269C-1151-4BF3-9819-E60ED5CAA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699" y="4156244"/>
            <a:ext cx="3581797" cy="309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9" tIns="40819" rIns="81639" bIns="40819">
            <a:spAutoFit/>
          </a:bodyPr>
          <a:lstStyle>
            <a:lvl1pPr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hlink"/>
              </a:buClr>
              <a:buSzPct val="120000"/>
              <a:buFontTx/>
              <a:buChar char="-"/>
            </a:pPr>
            <a:r>
              <a:rPr lang="en-US" altLang="en-US" sz="2000">
                <a:solidFill>
                  <a:srgbClr val="FF0000"/>
                </a:solidFill>
                <a:latin typeface="VNI-Times" pitchFamily="2" charset="0"/>
              </a:rPr>
              <a:t>Troàng luùa, ngoâ,</a:t>
            </a:r>
            <a:r>
              <a:rPr lang="vi-VN" altLang="en-US" sz="200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VNI-Times" pitchFamily="2" charset="0"/>
              </a:rPr>
              <a:t>caây aên quaû xöù laïnh, laøm ruoäng baäc thang.</a:t>
            </a:r>
          </a:p>
          <a:p>
            <a:pPr eaLnBrk="1" hangingPunct="1">
              <a:buClr>
                <a:schemeClr val="hlink"/>
              </a:buClr>
              <a:buSzPct val="120000"/>
              <a:buFontTx/>
              <a:buChar char="-"/>
            </a:pPr>
            <a:r>
              <a:rPr lang="en-US" altLang="en-US" sz="2000">
                <a:solidFill>
                  <a:srgbClr val="006600"/>
                </a:solidFill>
                <a:latin typeface="VNI-Times" pitchFamily="2" charset="0"/>
              </a:rPr>
              <a:t>Deät, may, theâu, ñan laùt, reøn, ñuùc. </a:t>
            </a:r>
            <a:r>
              <a:rPr lang="vi-VN" altLang="en-US" sz="2000">
                <a:solidFill>
                  <a:srgbClr val="006600"/>
                </a:solidFill>
                <a:latin typeface="VNI-Times" pitchFamily="2" charset="0"/>
              </a:rPr>
              <a:t>	      - </a:t>
            </a:r>
            <a:r>
              <a:rPr lang="en-US" altLang="en-US" sz="2000">
                <a:solidFill>
                  <a:srgbClr val="00B0F0"/>
                </a:solidFill>
                <a:latin typeface="VNI-Times" pitchFamily="2" charset="0"/>
              </a:rPr>
              <a:t>Chaên nuoâi deâ, boø</a:t>
            </a:r>
          </a:p>
          <a:p>
            <a:pPr eaLnBrk="1" hangingPunct="1">
              <a:buClr>
                <a:schemeClr val="hlink"/>
              </a:buClr>
              <a:buSzPct val="120000"/>
              <a:buFontTx/>
              <a:buChar char="-"/>
            </a:pPr>
            <a:r>
              <a:rPr lang="en-US" altLang="en-US" sz="2000">
                <a:solidFill>
                  <a:srgbClr val="FF3399"/>
                </a:solidFill>
                <a:latin typeface="VNI-Times" pitchFamily="2" charset="0"/>
              </a:rPr>
              <a:t>Khai thaùc khoaùng saûn: apatit, ñoàng, chì, keõm.</a:t>
            </a:r>
          </a:p>
          <a:p>
            <a:pPr algn="just" eaLnBrk="1" hangingPunct="1">
              <a:buClr>
                <a:schemeClr val="hlink"/>
              </a:buClr>
              <a:buSzPct val="120000"/>
              <a:buFontTx/>
              <a:buChar char="-"/>
            </a:pPr>
            <a:r>
              <a:rPr lang="en-US" altLang="en-US" sz="2000">
                <a:solidFill>
                  <a:srgbClr val="800000"/>
                </a:solidFill>
                <a:latin typeface="VNI-Times" pitchFamily="2" charset="0"/>
              </a:rPr>
              <a:t>Khai thaùc röøng laáy goã vaø laâm saûn khaùc.</a:t>
            </a:r>
          </a:p>
          <a:p>
            <a:pPr algn="just" eaLnBrk="1" hangingPunct="1">
              <a:buClr>
                <a:schemeClr val="hlink"/>
              </a:buClr>
              <a:buSzPct val="120000"/>
              <a:buFontTx/>
              <a:buChar char="-"/>
            </a:pPr>
            <a:endParaRPr lang="en-US" altLang="en-US" sz="2000">
              <a:solidFill>
                <a:srgbClr val="800000"/>
              </a:solidFill>
              <a:latin typeface="VNI-Times" pitchFamily="2" charset="0"/>
            </a:endParaRPr>
          </a:p>
        </p:txBody>
      </p:sp>
      <p:sp>
        <p:nvSpPr>
          <p:cNvPr id="39045" name="Rectangle 133">
            <a:extLst>
              <a:ext uri="{FF2B5EF4-FFF2-40B4-BE49-F238E27FC236}">
                <a16:creationId xmlns:a16="http://schemas.microsoft.com/office/drawing/2014/main" xmlns="" id="{1636D827-B908-4BBE-BBD8-3E780F965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878" y="4430881"/>
            <a:ext cx="3581797" cy="243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1639" tIns="40819" rIns="81639" bIns="40819"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>
                <a:solidFill>
                  <a:srgbClr val="006600"/>
                </a:solidFill>
                <a:latin typeface="VNI-Times" pitchFamily="2" charset="0"/>
              </a:rPr>
              <a:t>-</a:t>
            </a:r>
            <a:r>
              <a:rPr lang="en-US" sz="2000">
                <a:solidFill>
                  <a:srgbClr val="FF0000"/>
                </a:solidFill>
                <a:latin typeface="VNI-Times" pitchFamily="2" charset="0"/>
              </a:rPr>
              <a:t>Troàng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caây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coâng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nghieäp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caøpheâ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cao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su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hoà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tieâu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cheø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treân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ñaát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ñoû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badan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.</a:t>
            </a: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-"/>
              <a:defRPr/>
            </a:pPr>
            <a:r>
              <a:rPr lang="en-US" sz="2000" dirty="0" err="1">
                <a:solidFill>
                  <a:srgbClr val="00B0F0"/>
                </a:solidFill>
                <a:latin typeface="VNI-Times" pitchFamily="2" charset="0"/>
              </a:rPr>
              <a:t>Traâu</a:t>
            </a:r>
            <a:r>
              <a:rPr lang="en-US" sz="2000" dirty="0">
                <a:solidFill>
                  <a:srgbClr val="00B0F0"/>
                </a:solidFill>
                <a:latin typeface="VNI-Times" pitchFamily="2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VNI-Times" pitchFamily="2" charset="0"/>
              </a:rPr>
              <a:t>boø</a:t>
            </a:r>
            <a:r>
              <a:rPr lang="en-US" sz="2000" dirty="0">
                <a:solidFill>
                  <a:srgbClr val="00B0F0"/>
                </a:solidFill>
                <a:latin typeface="VNI-Times" pitchFamily="2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VNI-Times" pitchFamily="2" charset="0"/>
              </a:rPr>
              <a:t>voi</a:t>
            </a:r>
            <a:endParaRPr lang="en-US" sz="2000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- </a:t>
            </a:r>
            <a:r>
              <a:rPr lang="en-US" sz="2000" dirty="0" err="1">
                <a:solidFill>
                  <a:srgbClr val="800000"/>
                </a:solidFill>
                <a:latin typeface="VNI-Times" pitchFamily="2" charset="0"/>
              </a:rPr>
              <a:t>Khai</a:t>
            </a:r>
            <a:r>
              <a:rPr lang="en-US" sz="2000" dirty="0">
                <a:solidFill>
                  <a:srgbClr val="80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VNI-Times" pitchFamily="2" charset="0"/>
              </a:rPr>
              <a:t>thaùc</a:t>
            </a:r>
            <a:r>
              <a:rPr lang="en-US" sz="2000" dirty="0">
                <a:solidFill>
                  <a:srgbClr val="80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VNI-Times" pitchFamily="2" charset="0"/>
              </a:rPr>
              <a:t>söùc</a:t>
            </a:r>
            <a:r>
              <a:rPr lang="en-US" sz="2000" dirty="0">
                <a:solidFill>
                  <a:srgbClr val="80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VNI-Times" pitchFamily="2" charset="0"/>
              </a:rPr>
              <a:t>nöôùc</a:t>
            </a:r>
            <a:r>
              <a:rPr lang="en-US" sz="2000" dirty="0">
                <a:solidFill>
                  <a:srgbClr val="80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VNI-Times" pitchFamily="2" charset="0"/>
              </a:rPr>
              <a:t>laøm</a:t>
            </a:r>
            <a:r>
              <a:rPr lang="en-US" sz="2000" dirty="0">
                <a:solidFill>
                  <a:srgbClr val="80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VNI-Times" pitchFamily="2" charset="0"/>
              </a:rPr>
              <a:t>thuûy</a:t>
            </a:r>
            <a:r>
              <a:rPr lang="en-US" sz="2000" dirty="0">
                <a:solidFill>
                  <a:srgbClr val="80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VNI-Times" pitchFamily="2" charset="0"/>
              </a:rPr>
              <a:t>ñieän</a:t>
            </a:r>
            <a:r>
              <a:rPr lang="en-US" sz="2000" dirty="0">
                <a:solidFill>
                  <a:srgbClr val="800000"/>
                </a:solidFill>
                <a:latin typeface="VNI-Times" pitchFamily="2" charset="0"/>
              </a:rPr>
              <a:t>, </a:t>
            </a:r>
            <a:r>
              <a:rPr lang="en-US" sz="2000" dirty="0" err="1">
                <a:solidFill>
                  <a:srgbClr val="800000"/>
                </a:solidFill>
                <a:latin typeface="VNI-Times" pitchFamily="2" charset="0"/>
              </a:rPr>
              <a:t>khai</a:t>
            </a:r>
            <a:r>
              <a:rPr lang="en-US" sz="2000" dirty="0">
                <a:solidFill>
                  <a:srgbClr val="80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VNI-Times" pitchFamily="2" charset="0"/>
              </a:rPr>
              <a:t>thaùc</a:t>
            </a:r>
            <a:r>
              <a:rPr lang="en-US" sz="2000" dirty="0">
                <a:solidFill>
                  <a:srgbClr val="80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VNI-Times" pitchFamily="2" charset="0"/>
              </a:rPr>
              <a:t>röøng</a:t>
            </a:r>
            <a:r>
              <a:rPr lang="en-US" sz="2000" dirty="0">
                <a:solidFill>
                  <a:srgbClr val="80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VNI-Times" pitchFamily="2" charset="0"/>
              </a:rPr>
              <a:t>laáy</a:t>
            </a:r>
            <a:r>
              <a:rPr lang="en-US" sz="2000" dirty="0">
                <a:solidFill>
                  <a:srgbClr val="80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VNI-Times" pitchFamily="2" charset="0"/>
              </a:rPr>
              <a:t>goã</a:t>
            </a:r>
            <a:r>
              <a:rPr lang="en-US" sz="2000" dirty="0">
                <a:solidFill>
                  <a:srgbClr val="80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VNI-Times" pitchFamily="2" charset="0"/>
              </a:rPr>
              <a:t>vaø</a:t>
            </a:r>
            <a:r>
              <a:rPr lang="en-US" sz="2000" dirty="0">
                <a:solidFill>
                  <a:srgbClr val="80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VNI-Times" pitchFamily="2" charset="0"/>
              </a:rPr>
              <a:t>laâm</a:t>
            </a:r>
            <a:r>
              <a:rPr lang="en-US" sz="2000" dirty="0">
                <a:solidFill>
                  <a:srgbClr val="80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VNI-Times" pitchFamily="2" charset="0"/>
              </a:rPr>
              <a:t>saûn</a:t>
            </a:r>
            <a:r>
              <a:rPr lang="en-US" sz="2000" dirty="0">
                <a:solidFill>
                  <a:srgbClr val="80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VNI-Times" pitchFamily="2" charset="0"/>
              </a:rPr>
              <a:t>khaùc</a:t>
            </a:r>
            <a:endParaRPr lang="en-US" sz="2000" dirty="0">
              <a:solidFill>
                <a:srgbClr val="800000"/>
              </a:solidFill>
              <a:latin typeface="VNI-Times" pitchFamily="2" charset="0"/>
            </a:endParaRPr>
          </a:p>
        </p:txBody>
      </p:sp>
      <p:sp>
        <p:nvSpPr>
          <p:cNvPr id="39047" name="Rectangle 135">
            <a:extLst>
              <a:ext uri="{FF2B5EF4-FFF2-40B4-BE49-F238E27FC236}">
                <a16:creationId xmlns:a16="http://schemas.microsoft.com/office/drawing/2014/main" xmlns="" id="{545F456C-983D-474D-ABAF-2A3667029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691" y="2323948"/>
            <a:ext cx="3580805" cy="106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9" tIns="40819" rIns="81639" bIns="40819">
            <a:spAutoFit/>
          </a:bodyPr>
          <a:lstStyle>
            <a:lvl1pPr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Tự may lấy, trang trí công phu, có màu sắc sặc sỡ</a:t>
            </a:r>
          </a:p>
          <a:p>
            <a:pPr eaLnBrk="1" hangingPunct="1">
              <a:buFontTx/>
              <a:buNone/>
            </a:pPr>
            <a:endParaRPr lang="en-US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39048" name="Rectangle 136">
            <a:extLst>
              <a:ext uri="{FF2B5EF4-FFF2-40B4-BE49-F238E27FC236}">
                <a16:creationId xmlns:a16="http://schemas.microsoft.com/office/drawing/2014/main" xmlns="" id="{D19A4450-80E3-44A0-B237-F936A74C6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1972" y="2209800"/>
            <a:ext cx="3581797" cy="152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Nam đóng khố, nữ quấn váy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Trang phục lễ hội có nhiều hoa văn, mang trang sức kim loại</a:t>
            </a:r>
            <a:endParaRPr lang="en-US" altLang="en-US" sz="2000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0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049" name="Rectangle 137">
            <a:extLst>
              <a:ext uri="{FF2B5EF4-FFF2-40B4-BE49-F238E27FC236}">
                <a16:creationId xmlns:a16="http://schemas.microsoft.com/office/drawing/2014/main" xmlns="" id="{9C2E0268-2997-40AB-AC68-28F3A63D2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265" y="3466733"/>
            <a:ext cx="3429000" cy="143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solidFill>
                  <a:srgbClr val="0070C0"/>
                </a:solidFill>
                <a:latin typeface="Times New Roman" panose="02020603050405020304" pitchFamily="18" charset="0"/>
              </a:rPr>
              <a:t>Thường tổ chức vào dịp mùa xuân</a:t>
            </a:r>
          </a:p>
          <a:p>
            <a:pPr eaLnBrk="1" hangingPunct="1">
              <a:buFontTx/>
              <a:buChar char="-"/>
            </a:pPr>
            <a:endParaRPr lang="en-US" altLang="en-US" sz="2000" b="1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0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050" name="Rectangle 138">
            <a:extLst>
              <a:ext uri="{FF2B5EF4-FFF2-40B4-BE49-F238E27FC236}">
                <a16:creationId xmlns:a16="http://schemas.microsoft.com/office/drawing/2014/main" xmlns="" id="{12CADA6B-16D4-4A8D-B594-D9975766B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188" y="3457076"/>
            <a:ext cx="3581797" cy="106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solidFill>
                  <a:srgbClr val="0070C0"/>
                </a:solidFill>
                <a:latin typeface="Times New Roman" panose="02020603050405020304" pitchFamily="18" charset="0"/>
              </a:rPr>
              <a:t>Thường tổ chức vào dịp mùa xuân, sau mỗi vụ thu hoạch</a:t>
            </a:r>
          </a:p>
          <a:p>
            <a:pPr eaLnBrk="1" hangingPunct="1">
              <a:buFontTx/>
              <a:buNone/>
            </a:pPr>
            <a:endParaRPr lang="en-US" altLang="en-US" sz="20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08" grpId="0"/>
      <p:bldP spid="39011" grpId="0"/>
      <p:bldP spid="39031" grpId="0"/>
      <p:bldP spid="39045" grpId="0"/>
      <p:bldP spid="39047" grpId="0"/>
      <p:bldP spid="39048" grpId="0"/>
      <p:bldP spid="39049" grpId="0"/>
      <p:bldP spid="390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Text Box 7">
            <a:extLst>
              <a:ext uri="{FF2B5EF4-FFF2-40B4-BE49-F238E27FC236}">
                <a16:creationId xmlns:a16="http://schemas.microsoft.com/office/drawing/2014/main" xmlns="" id="{368D951B-5956-4989-BC98-E43C28ACC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05" y="304800"/>
            <a:ext cx="8891984" cy="229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9" tIns="40819" rIns="81639" bIns="40819">
            <a:spAutoFit/>
          </a:bodyPr>
          <a:lstStyle>
            <a:lvl1pPr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sz="3200" b="1">
                <a:solidFill>
                  <a:srgbClr val="7030A0"/>
                </a:solidFill>
                <a:latin typeface="Times New Roman" panose="02020603050405020304" pitchFamily="18" charset="0"/>
              </a:rPr>
              <a:t>3. Nêu đặc điểm địa hình của trung du Bắc Bộ? Người dân nơi đây đã làm gì để phủ xanh đất trống, đồi trọc?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en-US" sz="3200" b="1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2320F56D-BABE-4060-8287-A2A2D7FF1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32" y="2328587"/>
            <a:ext cx="78290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>
                <a:solidFill>
                  <a:srgbClr val="C00000"/>
                </a:solidFill>
                <a:latin typeface="Arial" charset="0"/>
              </a:rPr>
              <a:t>Trung du Bắc Bộ là vùng </a:t>
            </a:r>
            <a:r>
              <a:rPr lang="vi-VN" sz="3600">
                <a:solidFill>
                  <a:srgbClr val="C00000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C00000"/>
                </a:solidFill>
                <a:latin typeface="Arial" charset="0"/>
              </a:rPr>
              <a:t>ồi với các </a:t>
            </a:r>
            <a:r>
              <a:rPr lang="vi-VN" sz="3600">
                <a:solidFill>
                  <a:srgbClr val="C00000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C00000"/>
                </a:solidFill>
                <a:latin typeface="Arial" charset="0"/>
              </a:rPr>
              <a:t>ỉnh tròn, s</a:t>
            </a:r>
            <a:r>
              <a:rPr lang="vi-VN" sz="3600">
                <a:solidFill>
                  <a:srgbClr val="C00000"/>
                </a:solidFill>
                <a:latin typeface="Arial" charset="0"/>
              </a:rPr>
              <a:t>ư</a:t>
            </a:r>
            <a:r>
              <a:rPr lang="en-US" sz="3600">
                <a:solidFill>
                  <a:srgbClr val="C00000"/>
                </a:solidFill>
                <a:latin typeface="Arial" charset="0"/>
              </a:rPr>
              <a:t>ờn thoải, xếp cạnh nhau nh</a:t>
            </a:r>
            <a:r>
              <a:rPr lang="vi-VN" sz="3600">
                <a:solidFill>
                  <a:srgbClr val="C00000"/>
                </a:solidFill>
                <a:latin typeface="Arial" charset="0"/>
              </a:rPr>
              <a:t>ư</a:t>
            </a:r>
            <a:r>
              <a:rPr lang="en-US" sz="3600">
                <a:solidFill>
                  <a:srgbClr val="C00000"/>
                </a:solidFill>
                <a:latin typeface="Arial" charset="0"/>
              </a:rPr>
              <a:t> bát úp.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xmlns="" id="{6B392F47-5E56-4CAC-925D-CE122F62E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32" y="4233004"/>
            <a:ext cx="78290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3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Để phủ xanh đất trống, đồi trọc, người dân nơi đây: </a:t>
            </a:r>
            <a:r>
              <a:rPr lang="en-US" sz="3600">
                <a:solidFill>
                  <a:srgbClr val="FF0000"/>
                </a:solidFill>
                <a:latin typeface="Arial" charset="0"/>
              </a:rPr>
              <a:t>Tích cực trồng rừng, cây công nghiệp lâu </a:t>
            </a:r>
            <a:r>
              <a:rPr lang="vi-VN" sz="3600">
                <a:solidFill>
                  <a:srgbClr val="FF0000"/>
                </a:solidFill>
                <a:latin typeface="Arial" charset="0"/>
              </a:rPr>
              <a:t>năm.</a:t>
            </a:r>
            <a:endParaRPr lang="en-US" sz="360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0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1" descr="Ban do tu nhien Viet Nam">
            <a:extLst>
              <a:ext uri="{FF2B5EF4-FFF2-40B4-BE49-F238E27FC236}">
                <a16:creationId xmlns:a16="http://schemas.microsoft.com/office/drawing/2014/main" xmlns="" id="{C581B601-4503-403E-A297-1B4F2589E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3586" cy="688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3" name="Rectangle 11"/>
          <p:cNvSpPr>
            <a:spLocks noGrp="1" noChangeArrowheads="1"/>
          </p:cNvSpPr>
          <p:nvPr>
            <p:ph type="title"/>
          </p:nvPr>
        </p:nvSpPr>
        <p:spPr>
          <a:xfrm>
            <a:off x="4732565" y="4113648"/>
            <a:ext cx="3761014" cy="45402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vi-VN" sz="2800">
                <a:latin typeface="Arial"/>
              </a:rPr>
              <a:t>Dãy Hoàng Liên Sơn</a:t>
            </a:r>
            <a:endParaRPr lang="en-US" sz="2800">
              <a:latin typeface="Arial"/>
            </a:endParaRPr>
          </a:p>
        </p:txBody>
      </p:sp>
      <p:pic>
        <p:nvPicPr>
          <p:cNvPr id="115733" name="Picture 21" descr="phan%20xi%20pha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86200" y="75048"/>
            <a:ext cx="5257800" cy="4038600"/>
          </a:xfrm>
          <a:noFill/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CE324A09-4DFC-4024-BC43-F5C2D779F38A}"/>
              </a:ext>
            </a:extLst>
          </p:cNvPr>
          <p:cNvCxnSpPr>
            <a:cxnSpLocks/>
            <a:stCxn id="115733" idx="1"/>
          </p:cNvCxnSpPr>
          <p:nvPr/>
        </p:nvCxnSpPr>
        <p:spPr bwMode="auto">
          <a:xfrm flipH="1" flipV="1">
            <a:off x="1295400" y="762000"/>
            <a:ext cx="2590800" cy="13323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FB53E21-FEEA-44B4-A8A7-B5418B2DB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565" y="4174844"/>
            <a:ext cx="3761014" cy="454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vi-VN" sz="2800" kern="0">
                <a:latin typeface="Arial"/>
              </a:rPr>
              <a:t>Đỉnh Phan-xi-păng</a:t>
            </a:r>
            <a:endParaRPr lang="en-US" sz="2800" kern="0">
              <a:latin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4A2E169-D12D-4999-903C-60F635552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886200" y="376097"/>
            <a:ext cx="5278379" cy="350635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8E50D429-02F7-4567-B86B-2EA212403328}"/>
              </a:ext>
            </a:extLst>
          </p:cNvPr>
          <p:cNvCxnSpPr>
            <a:stCxn id="10" idx="1"/>
          </p:cNvCxnSpPr>
          <p:nvPr/>
        </p:nvCxnSpPr>
        <p:spPr bwMode="auto">
          <a:xfrm flipH="1" flipV="1">
            <a:off x="1447800" y="838200"/>
            <a:ext cx="2438400" cy="129107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5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3" grpId="0" animBg="1"/>
      <p:bldP spid="115723" grpId="1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1" descr="Ban do tu nhien Viet Nam">
            <a:extLst>
              <a:ext uri="{FF2B5EF4-FFF2-40B4-BE49-F238E27FC236}">
                <a16:creationId xmlns:a16="http://schemas.microsoft.com/office/drawing/2014/main" xmlns="" id="{D8882CC6-7479-49BA-AC31-466BC7415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3586" cy="688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80" name="Picture 16" descr="CN-KomT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50292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5410200" y="6359312"/>
            <a:ext cx="3352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Cao nguyên Kon Tum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19ACC39C-CC5E-4B7D-A868-32AC5C9B9C20}"/>
              </a:ext>
            </a:extLst>
          </p:cNvPr>
          <p:cNvCxnSpPr>
            <a:stCxn id="113680" idx="1"/>
          </p:cNvCxnSpPr>
          <p:nvPr/>
        </p:nvCxnSpPr>
        <p:spPr bwMode="auto">
          <a:xfrm flipH="1">
            <a:off x="3276600" y="3619500"/>
            <a:ext cx="1143000" cy="1905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1" descr="Ban do tu nhien Viet Nam">
            <a:extLst>
              <a:ext uri="{FF2B5EF4-FFF2-40B4-BE49-F238E27FC236}">
                <a16:creationId xmlns:a16="http://schemas.microsoft.com/office/drawing/2014/main" xmlns="" id="{E6CA8E77-BC63-437B-A80F-4979938E6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3586" cy="688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1" name="Picture 5" descr="CN-PlâyK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0"/>
            <a:ext cx="533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5181600" y="3810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Cao nguyên Plây Ku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0BFB4397-5610-4E67-81C5-D78836F15DB5}"/>
              </a:ext>
            </a:extLst>
          </p:cNvPr>
          <p:cNvCxnSpPr>
            <a:cxnSpLocks/>
            <a:stCxn id="342021" idx="1"/>
          </p:cNvCxnSpPr>
          <p:nvPr/>
        </p:nvCxnSpPr>
        <p:spPr bwMode="auto">
          <a:xfrm flipH="1">
            <a:off x="3505200" y="3619500"/>
            <a:ext cx="685800" cy="3429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2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2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2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1" descr="Ban do tu nhien Viet Nam">
            <a:extLst>
              <a:ext uri="{FF2B5EF4-FFF2-40B4-BE49-F238E27FC236}">
                <a16:creationId xmlns:a16="http://schemas.microsoft.com/office/drawing/2014/main" xmlns="" id="{5B2E221C-04B2-4718-88F6-E690D6A71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3586" cy="688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69" name="Picture 5" descr="CN- Đắk Lắ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0"/>
            <a:ext cx="48006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4072" name="Text Box 8"/>
          <p:cNvSpPr txBox="1">
            <a:spLocks noChangeArrowheads="1"/>
          </p:cNvSpPr>
          <p:nvPr/>
        </p:nvSpPr>
        <p:spPr bwMode="auto">
          <a:xfrm>
            <a:off x="5192486" y="30480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Cao nguyên Đắc Lắc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257B2AF7-F28F-4AA2-959F-FD1E79E2A379}"/>
              </a:ext>
            </a:extLst>
          </p:cNvPr>
          <p:cNvCxnSpPr>
            <a:stCxn id="344069" idx="1"/>
          </p:cNvCxnSpPr>
          <p:nvPr/>
        </p:nvCxnSpPr>
        <p:spPr bwMode="auto">
          <a:xfrm flipH="1">
            <a:off x="3505200" y="3471863"/>
            <a:ext cx="838200" cy="94773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750"/>
                                        <p:tgtEl>
                                          <p:spTgt spid="3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4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4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4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1" descr="Ban do tu nhien Viet Nam">
            <a:extLst>
              <a:ext uri="{FF2B5EF4-FFF2-40B4-BE49-F238E27FC236}">
                <a16:creationId xmlns:a16="http://schemas.microsoft.com/office/drawing/2014/main" xmlns="" id="{3E10D6AF-1B84-4ECC-9748-C70B1D520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3586" cy="688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6117" name="Picture 5" descr="CN-Lâm Viê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5105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6120" name="Text Box 8"/>
          <p:cNvSpPr txBox="1">
            <a:spLocks noChangeArrowheads="1"/>
          </p:cNvSpPr>
          <p:nvPr/>
        </p:nvSpPr>
        <p:spPr bwMode="auto">
          <a:xfrm>
            <a:off x="5457825" y="304800"/>
            <a:ext cx="365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Cao nguyên Lâm Viên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4F0DB5B4-467B-4C80-AD50-7822B9BA568E}"/>
              </a:ext>
            </a:extLst>
          </p:cNvPr>
          <p:cNvCxnSpPr>
            <a:stCxn id="346117" idx="1"/>
          </p:cNvCxnSpPr>
          <p:nvPr/>
        </p:nvCxnSpPr>
        <p:spPr bwMode="auto">
          <a:xfrm flipH="1">
            <a:off x="3657600" y="3486150"/>
            <a:ext cx="762000" cy="123825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6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6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6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1" descr="Ban do tu nhien Viet Nam">
            <a:extLst>
              <a:ext uri="{FF2B5EF4-FFF2-40B4-BE49-F238E27FC236}">
                <a16:creationId xmlns:a16="http://schemas.microsoft.com/office/drawing/2014/main" xmlns="" id="{7EDDCE9E-CC62-41A6-9842-EAD04FD9A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3586" cy="688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65" name="Picture 5" descr="CN-Di Ni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1693" y="-329948"/>
            <a:ext cx="54864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68" name="Text Box 8"/>
          <p:cNvSpPr txBox="1">
            <a:spLocks noChangeArrowheads="1"/>
          </p:cNvSpPr>
          <p:nvPr/>
        </p:nvSpPr>
        <p:spPr bwMode="auto">
          <a:xfrm>
            <a:off x="5505450" y="6096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Cao nguyên Di Linh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CE3B94F3-EFD5-4803-947C-2C55C987BD8C}"/>
              </a:ext>
            </a:extLst>
          </p:cNvPr>
          <p:cNvCxnSpPr>
            <a:cxnSpLocks/>
            <a:stCxn id="348165" idx="1"/>
          </p:cNvCxnSpPr>
          <p:nvPr/>
        </p:nvCxnSpPr>
        <p:spPr bwMode="auto">
          <a:xfrm flipH="1">
            <a:off x="3352800" y="3289552"/>
            <a:ext cx="938893" cy="173964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1" descr="Ban do tu nhien Viet Nam">
            <a:extLst>
              <a:ext uri="{FF2B5EF4-FFF2-40B4-BE49-F238E27FC236}">
                <a16:creationId xmlns:a16="http://schemas.microsoft.com/office/drawing/2014/main" xmlns="" id="{4D71327D-F208-47F6-919E-569BEF5C5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3586" cy="688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5573" name="Picture 5" descr="DalattuDoiRob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5576" name="Text Box 8"/>
          <p:cNvSpPr txBox="1">
            <a:spLocks noChangeArrowheads="1"/>
          </p:cNvSpPr>
          <p:nvPr/>
        </p:nvSpPr>
        <p:spPr bwMode="auto">
          <a:xfrm>
            <a:off x="5295900" y="277813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Thành phố Đà Lạt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E040D575-FED2-44A0-A2C5-00181D81755B}"/>
              </a:ext>
            </a:extLst>
          </p:cNvPr>
          <p:cNvCxnSpPr>
            <a:stCxn id="365573" idx="1"/>
          </p:cNvCxnSpPr>
          <p:nvPr/>
        </p:nvCxnSpPr>
        <p:spPr bwMode="auto">
          <a:xfrm flipH="1">
            <a:off x="3657600" y="3429000"/>
            <a:ext cx="685800" cy="12954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5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5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5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ple">
  <a:themeElements>
    <a:clrScheme name="Maple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4667</TotalTime>
  <Words>953</Words>
  <Application>Microsoft Office PowerPoint</Application>
  <PresentationFormat>On-screen Show (4:3)</PresentationFormat>
  <Paragraphs>145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微软雅黑</vt:lpstr>
      <vt:lpstr>.VnArial</vt:lpstr>
      <vt:lpstr>.VnTime</vt:lpstr>
      <vt:lpstr>Arial</vt:lpstr>
      <vt:lpstr>Calibri</vt:lpstr>
      <vt:lpstr>HP001 4 hàng</vt:lpstr>
      <vt:lpstr>Times New Roman</vt:lpstr>
      <vt:lpstr>VNI-Times</vt:lpstr>
      <vt:lpstr>Wingdings</vt:lpstr>
      <vt:lpstr>等线</vt:lpstr>
      <vt:lpstr>Maple</vt:lpstr>
      <vt:lpstr>PowerPoint Presentation</vt:lpstr>
      <vt:lpstr>PowerPoint Presentation</vt:lpstr>
      <vt:lpstr>Dãy Hoàng Liên Sơn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Giang</dc:creator>
  <cp:lastModifiedBy>Ngô Hoàng Ngọc Hường</cp:lastModifiedBy>
  <cp:revision>185</cp:revision>
  <dcterms:created xsi:type="dcterms:W3CDTF">2007-03-09T01:43:14Z</dcterms:created>
  <dcterms:modified xsi:type="dcterms:W3CDTF">2022-03-28T21:14:30Z</dcterms:modified>
</cp:coreProperties>
</file>